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gif" Extension="gif"/>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1" r:id="rId3"/>
    <p:sldId id="357" r:id="rId4"/>
    <p:sldId id="358" r:id="rId5"/>
    <p:sldId id="356" r:id="rId6"/>
    <p:sldId id="266" r:id="rId7"/>
    <p:sldId id="257" r:id="rId8"/>
    <p:sldId id="265" r:id="rId9"/>
    <p:sldId id="292" r:id="rId10"/>
    <p:sldId id="280" r:id="rId11"/>
    <p:sldId id="295" r:id="rId12"/>
    <p:sldId id="289" r:id="rId13"/>
    <p:sldId id="285" r:id="rId14"/>
    <p:sldId id="293" r:id="rId15"/>
    <p:sldId id="294" r:id="rId16"/>
    <p:sldId id="296" r:id="rId17"/>
    <p:sldId id="297" r:id="rId18"/>
    <p:sldId id="299" r:id="rId19"/>
    <p:sldId id="365" r:id="rId20"/>
    <p:sldId id="366" r:id="rId21"/>
    <p:sldId id="300" r:id="rId22"/>
    <p:sldId id="301" r:id="rId23"/>
    <p:sldId id="258" r:id="rId24"/>
    <p:sldId id="302" r:id="rId25"/>
    <p:sldId id="303" r:id="rId26"/>
    <p:sldId id="304" r:id="rId27"/>
    <p:sldId id="305" r:id="rId28"/>
    <p:sldId id="306" r:id="rId29"/>
    <p:sldId id="307" r:id="rId30"/>
    <p:sldId id="308" r:id="rId31"/>
    <p:sldId id="309" r:id="rId32"/>
    <p:sldId id="260" r:id="rId33"/>
    <p:sldId id="277" r:id="rId34"/>
    <p:sldId id="310" r:id="rId35"/>
    <p:sldId id="288" r:id="rId36"/>
    <p:sldId id="290" r:id="rId37"/>
    <p:sldId id="311" r:id="rId38"/>
    <p:sldId id="259" r:id="rId39"/>
    <p:sldId id="359" r:id="rId40"/>
    <p:sldId id="360" r:id="rId41"/>
    <p:sldId id="361" r:id="rId42"/>
    <p:sldId id="362" r:id="rId43"/>
    <p:sldId id="363" r:id="rId44"/>
    <p:sldId id="364" r:id="rId45"/>
    <p:sldId id="322" r:id="rId46"/>
    <p:sldId id="323" r:id="rId47"/>
    <p:sldId id="324" r:id="rId48"/>
    <p:sldId id="325" r:id="rId49"/>
    <p:sldId id="326" r:id="rId50"/>
    <p:sldId id="327" r:id="rId51"/>
    <p:sldId id="328" r:id="rId52"/>
    <p:sldId id="329" r:id="rId53"/>
    <p:sldId id="330" r:id="rId54"/>
    <p:sldId id="331" r:id="rId55"/>
    <p:sldId id="312" r:id="rId56"/>
    <p:sldId id="313" r:id="rId57"/>
    <p:sldId id="314" r:id="rId58"/>
    <p:sldId id="287" r:id="rId59"/>
    <p:sldId id="315" r:id="rId60"/>
    <p:sldId id="316" r:id="rId61"/>
    <p:sldId id="317" r:id="rId62"/>
    <p:sldId id="367" r:id="rId63"/>
    <p:sldId id="368" r:id="rId64"/>
    <p:sldId id="369" r:id="rId65"/>
    <p:sldId id="370" r:id="rId66"/>
    <p:sldId id="318" r:id="rId67"/>
    <p:sldId id="319" r:id="rId68"/>
    <p:sldId id="320" r:id="rId69"/>
    <p:sldId id="32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74" r:id="rId85"/>
    <p:sldId id="383" r:id="rId86"/>
    <p:sldId id="372" r:id="rId87"/>
    <p:sldId id="373" r:id="rId88"/>
    <p:sldId id="375" r:id="rId89"/>
    <p:sldId id="376" r:id="rId90"/>
    <p:sldId id="377" r:id="rId91"/>
    <p:sldId id="378" r:id="rId92"/>
    <p:sldId id="379" r:id="rId93"/>
    <p:sldId id="380" r:id="rId94"/>
    <p:sldId id="386" r:id="rId95"/>
    <p:sldId id="381" r:id="rId96"/>
    <p:sldId id="394" r:id="rId97"/>
    <p:sldId id="387" r:id="rId98"/>
    <p:sldId id="382" r:id="rId99"/>
    <p:sldId id="392" r:id="rId100"/>
    <p:sldId id="393" r:id="rId101"/>
    <p:sldId id="384" r:id="rId102"/>
    <p:sldId id="390" r:id="rId103"/>
    <p:sldId id="346" r:id="rId104"/>
    <p:sldId id="347" r:id="rId105"/>
    <p:sldId id="348" r:id="rId106"/>
    <p:sldId id="349" r:id="rId107"/>
    <p:sldId id="350" r:id="rId108"/>
    <p:sldId id="351" r:id="rId109"/>
    <p:sldId id="352" r:id="rId110"/>
    <p:sldId id="353" r:id="rId111"/>
    <p:sldId id="354" r:id="rId112"/>
    <p:sldId id="355" r:id="rId113"/>
    <p:sldId id="385" r:id="rId114"/>
    <p:sldId id="388" r:id="rId115"/>
    <p:sldId id="389" r:id="rId116"/>
    <p:sldId id="391" r:id="rId1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52" autoAdjust="0"/>
  </p:normalViewPr>
  <p:slideViewPr>
    <p:cSldViewPr>
      <p:cViewPr varScale="1">
        <p:scale>
          <a:sx n="72" d="100"/>
          <a:sy n="72" d="100"/>
        </p:scale>
        <p:origin x="1459" y="86"/>
      </p:cViewPr>
      <p:guideLst>
        <p:guide orient="horz" pos="2160"/>
        <p:guide pos="2880"/>
      </p:guideLst>
    </p:cSldViewPr>
  </p:slideViewPr>
  <p:outlineViewPr>
    <p:cViewPr>
      <p:scale>
        <a:sx n="33" d="100"/>
        <a:sy n="33" d="100"/>
      </p:scale>
      <p:origin x="72" y="689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C94DB26-DC50-4F76-9690-789C5825B173}" type="datetimeFigureOut">
              <a:rPr lang="ru-RU" smtClean="0"/>
              <a:pPr/>
              <a:t>08.05.2020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9D9630-E2C4-4035-B0E1-64FD4E9D9B5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CC94DB26-DC50-4F76-9690-789C5825B173}" type="datetimeFigureOut">
              <a:rPr lang="ru-RU" smtClean="0"/>
              <a:pPr/>
              <a:t>08.05.2020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9D9630-E2C4-4035-B0E1-64FD4E9D9B5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CC94DB26-DC50-4F76-9690-789C5825B173}" type="datetimeFigureOut">
              <a:rPr lang="ru-RU" smtClean="0"/>
              <a:pPr/>
              <a:t>08.05.2020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9D9630-E2C4-4035-B0E1-64FD4E9D9B5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CC94DB26-DC50-4F76-9690-789C5825B173}" type="datetimeFigureOut">
              <a:rPr lang="ru-RU" smtClean="0"/>
              <a:pPr/>
              <a:t>08.05.2020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9D9630-E2C4-4035-B0E1-64FD4E9D9B5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C94DB26-DC50-4F76-9690-789C5825B173}" type="datetimeFigureOut">
              <a:rPr lang="ru-RU" smtClean="0"/>
              <a:pPr/>
              <a:t>08.05.2020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9D9630-E2C4-4035-B0E1-64FD4E9D9B5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C94DB26-DC50-4F76-9690-789C5825B173}" type="datetimeFigureOut">
              <a:rPr lang="ru-RU" smtClean="0"/>
              <a:pPr/>
              <a:t>08.05.2020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9D9630-E2C4-4035-B0E1-64FD4E9D9B5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CC94DB26-DC50-4F76-9690-789C5825B173}" type="datetimeFigureOut">
              <a:rPr lang="ru-RU" smtClean="0"/>
              <a:pPr/>
              <a:t>08.05.2020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19D9630-E2C4-4035-B0E1-64FD4E9D9B5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CC94DB26-DC50-4F76-9690-789C5825B173}" type="datetimeFigureOut">
              <a:rPr lang="ru-RU" smtClean="0"/>
              <a:pPr/>
              <a:t>08.05.2020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19D9630-E2C4-4035-B0E1-64FD4E9D9B5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4DB26-DC50-4F76-9690-789C5825B173}" type="datetimeFigureOut">
              <a:rPr lang="ru-RU" smtClean="0"/>
              <a:pPr/>
              <a:t>08.05.2020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19D9630-E2C4-4035-B0E1-64FD4E9D9B5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C94DB26-DC50-4F76-9690-789C5825B173}" type="datetimeFigureOut">
              <a:rPr lang="ru-RU" smtClean="0"/>
              <a:pPr/>
              <a:t>08.05.2020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9D9630-E2C4-4035-B0E1-64FD4E9D9B56}" type="slidenum">
              <a:rPr lang="ru-RU" smtClean="0"/>
              <a:pPr/>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CC94DB26-DC50-4F76-9690-789C5825B173}" type="datetimeFigureOut">
              <a:rPr lang="ru-RU" smtClean="0"/>
              <a:pPr/>
              <a:t>08.05.2020</a:t>
            </a:fld>
            <a:endParaRPr lang="ru-RU"/>
          </a:p>
        </p:txBody>
      </p:sp>
      <p:sp>
        <p:nvSpPr>
          <p:cNvPr id="9" name="Slide Number Placeholder 8"/>
          <p:cNvSpPr>
            <a:spLocks noGrp="1"/>
          </p:cNvSpPr>
          <p:nvPr>
            <p:ph type="sldNum" sz="quarter" idx="11"/>
          </p:nvPr>
        </p:nvSpPr>
        <p:spPr/>
        <p:txBody>
          <a:bodyPr/>
          <a:lstStyle/>
          <a:p>
            <a:fld id="{819D9630-E2C4-4035-B0E1-64FD4E9D9B56}"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19D9630-E2C4-4035-B0E1-64FD4E9D9B56}" type="slidenum">
              <a:rPr lang="ru-RU" smtClean="0"/>
              <a:pPr/>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C94DB26-DC50-4F76-9690-789C5825B173}" type="datetimeFigureOut">
              <a:rPr lang="ru-RU" smtClean="0"/>
              <a:pPr/>
              <a:t>08.05.2020</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2.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media/image8.jpeg" Type="http://schemas.openxmlformats.org/officeDocument/2006/relationships/image"/><Relationship Id="rId1" Target="../slideLayouts/slideLayout2.xml" Type="http://schemas.openxmlformats.org/officeDocument/2006/relationships/slideLayout"/></Relationships>
</file>

<file path=ppt/slides/_rels/slide100.xml.rels><?xml version="1.0" encoding="UTF-8" standalone="yes" ?><Relationships xmlns="http://schemas.openxmlformats.org/package/2006/relationships"><Relationship Id="rId2" Target="../media/image55.jpeg" Type="http://schemas.openxmlformats.org/officeDocument/2006/relationships/image"/><Relationship Id="rId1" Target="../slideLayouts/slideLayout2.xml" Type="http://schemas.openxmlformats.org/officeDocument/2006/relationships/slideLayout"/></Relationships>
</file>

<file path=ppt/slides/_rels/slide101.xml.rels><?xml version="1.0" encoding="UTF-8" standalone="yes" ?><Relationships xmlns="http://schemas.openxmlformats.org/package/2006/relationships"><Relationship Id="rId2" Target="../media/image56.jpeg" Type="http://schemas.openxmlformats.org/officeDocument/2006/relationships/image"/><Relationship Id="rId1" Target="../slideLayouts/slideLayout2.xml" Type="http://schemas.openxmlformats.org/officeDocument/2006/relationships/slideLayout"/></Relationships>
</file>

<file path=ppt/slides/_rels/slide102.xml.rels><?xml version="1.0" encoding="UTF-8" standalone="yes" ?><Relationships xmlns="http://schemas.openxmlformats.org/package/2006/relationships"><Relationship Id="rId2" Target="../media/image57.jpeg" Type="http://schemas.openxmlformats.org/officeDocument/2006/relationships/image"/><Relationship Id="rId1" Target="../slideLayouts/slideLayout2.xml" Type="http://schemas.openxmlformats.org/officeDocument/2006/relationships/slideLayout"/></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arget="../media/image59.jpeg" Type="http://schemas.openxmlformats.org/officeDocument/2006/relationships/image"/><Relationship Id="rId1" Target="../slideLayouts/slideLayout2.xml" Type="http://schemas.openxmlformats.org/officeDocument/2006/relationships/slideLayout"/></Relationships>
</file>

<file path=ppt/slides/_rels/slide114.xml.rels><?xml version="1.0" encoding="UTF-8" standalone="yes" ?><Relationships xmlns="http://schemas.openxmlformats.org/package/2006/relationships"><Relationship Id="rId2" Target="../media/image60.jpeg" Type="http://schemas.openxmlformats.org/officeDocument/2006/relationships/image"/><Relationship Id="rId1" Target="../slideLayouts/slideLayout2.xml" Type="http://schemas.openxmlformats.org/officeDocument/2006/relationships/slideLayout"/></Relationships>
</file>

<file path=ppt/slides/_rels/slide1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arget="../media/image62.jpe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arget="../media/image12.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2" Target="../media/image3.jpe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2" Target="../media/image13.jpeg" Type="http://schemas.openxmlformats.org/officeDocument/2006/relationships/imag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arget="../media/image16.jpe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arget="../media/image17.jpe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arget="../media/image21.jpeg" Type="http://schemas.openxmlformats.org/officeDocument/2006/relationships/image"/><Relationship Id="rId1" Target="../slideLayouts/slideLayout2.xml" Type="http://schemas.openxmlformats.org/officeDocument/2006/relationships/slideLayout"/></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arget="../media/image25.jpeg" Type="http://schemas.openxmlformats.org/officeDocument/2006/relationships/imag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40.xml.rels><?xml version="1.0" encoding="UTF-8" standalone="yes" ?><Relationships xmlns="http://schemas.openxmlformats.org/package/2006/relationships"><Relationship Id="rId2" Target="../media/image26.jpeg" Type="http://schemas.openxmlformats.org/officeDocument/2006/relationships/image"/><Relationship Id="rId1" Target="../slideLayouts/slideLayout2.xml" Type="http://schemas.openxmlformats.org/officeDocument/2006/relationships/slideLayout"/></Relationships>
</file>

<file path=ppt/slides/_rels/slide41.xml.rels><?xml version="1.0" encoding="UTF-8" standalone="yes" ?><Relationships xmlns="http://schemas.openxmlformats.org/package/2006/relationships"><Relationship Id="rId2" Target="../media/image27.jpeg" Type="http://schemas.openxmlformats.org/officeDocument/2006/relationships/image"/><Relationship Id="rId1" Target="../slideLayouts/slideLayout2.xml" Type="http://schemas.openxmlformats.org/officeDocument/2006/relationships/slideLayout"/></Relationships>
</file>

<file path=ppt/slides/_rels/slide42.xml.rels><?xml version="1.0" encoding="UTF-8" standalone="yes" ?><Relationships xmlns="http://schemas.openxmlformats.org/package/2006/relationships"><Relationship Id="rId2" Target="../media/image28.jpeg" Type="http://schemas.openxmlformats.org/officeDocument/2006/relationships/image"/><Relationship Id="rId1" Target="../slideLayouts/slideLayout2.xml" Type="http://schemas.openxmlformats.org/officeDocument/2006/relationships/slideLayout"/></Relationships>
</file>

<file path=ppt/slides/_rels/slide43.xml.rels><?xml version="1.0" encoding="UTF-8" standalone="yes" ?><Relationships xmlns="http://schemas.openxmlformats.org/package/2006/relationships"><Relationship Id="rId2" Target="../media/image29.jpeg" Type="http://schemas.openxmlformats.org/officeDocument/2006/relationships/image"/><Relationship Id="rId1" Target="../slideLayouts/slideLayout2.xml" Type="http://schemas.openxmlformats.org/officeDocument/2006/relationships/slideLayout"/></Relationships>
</file>

<file path=ppt/slides/_rels/slide44.xml.rels><?xml version="1.0" encoding="UTF-8" standalone="yes" ?><Relationships xmlns="http://schemas.openxmlformats.org/package/2006/relationships"><Relationship Id="rId2" Target="../media/image30.jpeg" Type="http://schemas.openxmlformats.org/officeDocument/2006/relationships/image"/><Relationship Id="rId1" Target="../slideLayouts/slideLayout2.xml" Type="http://schemas.openxmlformats.org/officeDocument/2006/relationships/slideLayout"/></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arget="../media/image32.jpeg" Type="http://schemas.openxmlformats.org/officeDocument/2006/relationships/image"/><Relationship Id="rId1" Target="../slideLayouts/slideLayout2.xml" Type="http://schemas.openxmlformats.org/officeDocument/2006/relationships/slideLayout"/></Relationships>
</file>

<file path=ppt/slides/_rels/slide63.xml.rels><?xml version="1.0" encoding="UTF-8" standalone="yes" ?><Relationships xmlns="http://schemas.openxmlformats.org/package/2006/relationships"><Relationship Id="rId2" Target="../media/image33.jpeg" Type="http://schemas.openxmlformats.org/officeDocument/2006/relationships/image"/><Relationship Id="rId1" Target="../slideLayouts/slideLayout2.xml" Type="http://schemas.openxmlformats.org/officeDocument/2006/relationships/slideLayout"/></Relationships>
</file>

<file path=ppt/slides/_rels/slide64.xml.rels><?xml version="1.0" encoding="UTF-8" standalone="yes" ?><Relationships xmlns="http://schemas.openxmlformats.org/package/2006/relationships"><Relationship Id="rId2" Target="../media/image34.jpeg" Type="http://schemas.openxmlformats.org/officeDocument/2006/relationships/image"/><Relationship Id="rId1" Target="../slideLayouts/slideLayout2.xml" Type="http://schemas.openxmlformats.org/officeDocument/2006/relationships/slideLayout"/></Relationships>
</file>

<file path=ppt/slides/_rels/slide65.xml.rels><?xml version="1.0" encoding="UTF-8" standalone="yes" ?><Relationships xmlns="http://schemas.openxmlformats.org/package/2006/relationships"><Relationship Id="rId2" Target="../media/image35.jpeg" Type="http://schemas.openxmlformats.org/officeDocument/2006/relationships/image"/><Relationship Id="rId1" Target="../slideLayouts/slideLayout2.xml" Type="http://schemas.openxmlformats.org/officeDocument/2006/relationships/slideLayout"/></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arget="../media/image39.jpeg" Type="http://schemas.openxmlformats.org/officeDocument/2006/relationships/image"/><Relationship Id="rId1" Target="../slideLayouts/slideLayout2.xml" Type="http://schemas.openxmlformats.org/officeDocument/2006/relationships/slideLayout"/></Relationships>
</file>

<file path=ppt/slides/_rels/slide85.xml.rels><?xml version="1.0" encoding="UTF-8" standalone="yes" ?><Relationships xmlns="http://schemas.openxmlformats.org/package/2006/relationships"><Relationship Id="rId2" Target="../media/image40.jpeg" Type="http://schemas.openxmlformats.org/officeDocument/2006/relationships/image"/><Relationship Id="rId1" Target="../slideLayouts/slideLayout2.xml" Type="http://schemas.openxmlformats.org/officeDocument/2006/relationships/slideLayout"/></Relationships>
</file>

<file path=ppt/slides/_rels/slide86.xml.rels><?xml version="1.0" encoding="UTF-8" standalone="yes" ?><Relationships xmlns="http://schemas.openxmlformats.org/package/2006/relationships"><Relationship Id="rId2" Target="../media/image41.jpeg" Type="http://schemas.openxmlformats.org/officeDocument/2006/relationships/image"/><Relationship Id="rId1" Target="../slideLayouts/slideLayout2.xml" Type="http://schemas.openxmlformats.org/officeDocument/2006/relationships/slideLayout"/></Relationships>
</file>

<file path=ppt/slides/_rels/slide87.xml.rels><?xml version="1.0" encoding="UTF-8" standalone="yes" ?><Relationships xmlns="http://schemas.openxmlformats.org/package/2006/relationships"><Relationship Id="rId2" Target="../media/image42.jpeg" Type="http://schemas.openxmlformats.org/officeDocument/2006/relationships/image"/><Relationship Id="rId1" Target="../slideLayouts/slideLayout2.xml" Type="http://schemas.openxmlformats.org/officeDocument/2006/relationships/slideLayout"/></Relationships>
</file>

<file path=ppt/slides/_rels/slide8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arget="../media/image44.jpe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arget="../media/image45.jpeg" Type="http://schemas.openxmlformats.org/officeDocument/2006/relationships/image"/><Relationship Id="rId1" Target="../slideLayouts/slideLayout2.xml" Type="http://schemas.openxmlformats.org/officeDocument/2006/relationships/slideLayout"/></Relationships>
</file>

<file path=ppt/slides/_rels/slide91.xml.rels><?xml version="1.0" encoding="UTF-8" standalone="yes" ?><Relationships xmlns="http://schemas.openxmlformats.org/package/2006/relationships"><Relationship Id="rId2" Target="../media/image46.jpeg" Type="http://schemas.openxmlformats.org/officeDocument/2006/relationships/image"/><Relationship Id="rId1" Target="../slideLayouts/slideLayout2.xml" Type="http://schemas.openxmlformats.org/officeDocument/2006/relationships/slideLayout"/></Relationships>
</file>

<file path=ppt/slides/_rels/slide9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arget="../media/image48.jpeg" Type="http://schemas.openxmlformats.org/officeDocument/2006/relationships/image"/><Relationship Id="rId1" Target="../slideLayouts/slideLayout2.xml" Type="http://schemas.openxmlformats.org/officeDocument/2006/relationships/slideLayout"/></Relationships>
</file>

<file path=ppt/slides/_rels/slide94.xml.rels><?xml version="1.0" encoding="UTF-8" standalone="yes" ?><Relationships xmlns="http://schemas.openxmlformats.org/package/2006/relationships"><Relationship Id="rId2" Target="../media/image49.jpeg" Type="http://schemas.openxmlformats.org/officeDocument/2006/relationships/image"/><Relationship Id="rId1" Target="../slideLayouts/slideLayout2.xml" Type="http://schemas.openxmlformats.org/officeDocument/2006/relationships/slideLayout"/></Relationships>
</file>

<file path=ppt/slides/_rels/slide95.xml.rels><?xml version="1.0" encoding="UTF-8" standalone="yes" ?><Relationships xmlns="http://schemas.openxmlformats.org/package/2006/relationships"><Relationship Id="rId2" Target="../media/image50.jpeg" Type="http://schemas.openxmlformats.org/officeDocument/2006/relationships/image"/><Relationship Id="rId1" Target="../slideLayouts/slideLayout2.xml" Type="http://schemas.openxmlformats.org/officeDocument/2006/relationships/slideLayout"/></Relationships>
</file>

<file path=ppt/slides/_rels/slide96.xml.rels><?xml version="1.0" encoding="UTF-8" standalone="yes" ?><Relationships xmlns="http://schemas.openxmlformats.org/package/2006/relationships"><Relationship Id="rId2" Target="../media/image51.jpeg" Type="http://schemas.openxmlformats.org/officeDocument/2006/relationships/image"/><Relationship Id="rId1" Target="../slideLayouts/slideLayout2.xml" Type="http://schemas.openxmlformats.org/officeDocument/2006/relationships/slideLayout"/></Relationships>
</file>

<file path=ppt/slides/_rels/slide97.xml.rels><?xml version="1.0" encoding="UTF-8" standalone="yes" ?><Relationships xmlns="http://schemas.openxmlformats.org/package/2006/relationships"><Relationship Id="rId2" Target="../media/image52.jpeg" Type="http://schemas.openxmlformats.org/officeDocument/2006/relationships/image"/><Relationship Id="rId1" Target="../slideLayouts/slideLayout2.xml" Type="http://schemas.openxmlformats.org/officeDocument/2006/relationships/slideLayout"/></Relationships>
</file>

<file path=ppt/slides/_rels/slide98.xml.rels><?xml version="1.0" encoding="UTF-8" standalone="yes" ?><Relationships xmlns="http://schemas.openxmlformats.org/package/2006/relationships"><Relationship Id="rId2" Target="../media/image53.jpeg" Type="http://schemas.openxmlformats.org/officeDocument/2006/relationships/image"/><Relationship Id="rId1" Target="../slideLayouts/slideLayout2.xml" Type="http://schemas.openxmlformats.org/officeDocument/2006/relationships/slideLayout"/></Relationships>
</file>

<file path=ppt/slides/_rels/slide99.xml.rels><?xml version="1.0" encoding="UTF-8" standalone="yes" ?><Relationships xmlns="http://schemas.openxmlformats.org/package/2006/relationships"><Relationship Id="rId2" Target="../media/image54.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060848"/>
            <a:ext cx="7543800" cy="2593975"/>
          </a:xfrm>
        </p:spPr>
        <p:txBody>
          <a:bodyPr/>
          <a:lstStyle/>
          <a:p>
            <a:r>
              <a:rPr lang="ru-RU" sz="5400" dirty="0"/>
              <a:t>Кровь: состав, функция. Особенности метаболизма в эритроцитах. Свертывание крови</a:t>
            </a:r>
            <a:r>
              <a:rPr lang="ru-RU" sz="5400" dirty="0" smtClean="0"/>
              <a:t>.</a:t>
            </a:r>
            <a:endParaRPr lang="ru-RU" sz="5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9512" y="4925541"/>
            <a:ext cx="27146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вал 2"/>
          <p:cNvSpPr/>
          <p:nvPr/>
        </p:nvSpPr>
        <p:spPr>
          <a:xfrm>
            <a:off x="4355976" y="4925541"/>
            <a:ext cx="4788024" cy="1362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Шамитова</a:t>
            </a:r>
            <a:r>
              <a:rPr lang="ru-RU" dirty="0" smtClean="0"/>
              <a:t> Елена Николаевна </a:t>
            </a:r>
            <a:endParaRPr lang="ru-RU" dirty="0"/>
          </a:p>
        </p:txBody>
      </p:sp>
    </p:spTree>
    <p:extLst>
      <p:ext uri="{BB962C8B-B14F-4D97-AF65-F5344CB8AC3E}">
        <p14:creationId xmlns:p14="http://schemas.microsoft.com/office/powerpoint/2010/main" val="184419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4690864" cy="1143000"/>
          </a:xfrm>
        </p:spPr>
        <p:txBody>
          <a:bodyPr/>
          <a:lstStyle/>
          <a:p>
            <a:r>
              <a:rPr lang="ru-RU" dirty="0"/>
              <a:t>RBC (</a:t>
            </a:r>
            <a:r>
              <a:rPr lang="ru-RU" dirty="0" err="1"/>
              <a:t>red</a:t>
            </a:r>
            <a:r>
              <a:rPr lang="ru-RU" dirty="0"/>
              <a:t> </a:t>
            </a:r>
            <a:r>
              <a:rPr lang="ru-RU" dirty="0" err="1"/>
              <a:t>blood</a:t>
            </a:r>
            <a:r>
              <a:rPr lang="ru-RU" dirty="0"/>
              <a:t> </a:t>
            </a:r>
            <a:r>
              <a:rPr lang="ru-RU" dirty="0" err="1"/>
              <a:t>cells</a:t>
            </a:r>
            <a:r>
              <a:rPr lang="ru-RU" dirty="0"/>
              <a:t> — красные кровяные тельца) </a:t>
            </a:r>
          </a:p>
        </p:txBody>
      </p:sp>
      <p:sp>
        <p:nvSpPr>
          <p:cNvPr id="3" name="Объект 2"/>
          <p:cNvSpPr>
            <a:spLocks noGrp="1"/>
          </p:cNvSpPr>
          <p:nvPr>
            <p:ph idx="1"/>
          </p:nvPr>
        </p:nvSpPr>
        <p:spPr>
          <a:xfrm>
            <a:off x="457200" y="2636912"/>
            <a:ext cx="4546848" cy="3763888"/>
          </a:xfrm>
        </p:spPr>
        <p:txBody>
          <a:bodyPr/>
          <a:lstStyle/>
          <a:p>
            <a:pPr marL="114300" indent="0">
              <a:buNone/>
            </a:pPr>
            <a:r>
              <a:rPr lang="ru-RU" dirty="0"/>
              <a:t>— абсолютное содержание эритроцитов (норма 4,3—5,15 10^{12} </a:t>
            </a:r>
            <a:r>
              <a:rPr lang="ru-RU" dirty="0" err="1"/>
              <a:t>кл</a:t>
            </a:r>
            <a:r>
              <a:rPr lang="ru-RU" dirty="0"/>
              <a:t>/л)</a:t>
            </a:r>
          </a:p>
        </p:txBody>
      </p:sp>
      <p:graphicFrame>
        <p:nvGraphicFramePr>
          <p:cNvPr id="4" name="Таблица 3"/>
          <p:cNvGraphicFramePr>
            <a:graphicFrameLocks noGrp="1"/>
          </p:cNvGraphicFramePr>
          <p:nvPr>
            <p:extLst>
              <p:ext uri="{D42A27DB-BD31-4B8C-83A1-F6EECF244321}">
                <p14:modId xmlns:p14="http://schemas.microsoft.com/office/powerpoint/2010/main" val="1126836672"/>
              </p:ext>
            </p:extLst>
          </p:nvPr>
        </p:nvGraphicFramePr>
        <p:xfrm>
          <a:off x="4572000" y="0"/>
          <a:ext cx="3894102" cy="6857995"/>
        </p:xfrm>
        <a:graphic>
          <a:graphicData uri="http://schemas.openxmlformats.org/drawingml/2006/table">
            <a:tbl>
              <a:tblPr/>
              <a:tblGrid>
                <a:gridCol w="2514686">
                  <a:extLst>
                    <a:ext uri="{9D8B030D-6E8A-4147-A177-3AD203B41FA5}">
                      <a16:colId xmlns:a16="http://schemas.microsoft.com/office/drawing/2014/main" val="20000"/>
                    </a:ext>
                  </a:extLst>
                </a:gridCol>
                <a:gridCol w="1379416">
                  <a:extLst>
                    <a:ext uri="{9D8B030D-6E8A-4147-A177-3AD203B41FA5}">
                      <a16:colId xmlns:a16="http://schemas.microsoft.com/office/drawing/2014/main" val="20001"/>
                    </a:ext>
                  </a:extLst>
                </a:gridCol>
              </a:tblGrid>
              <a:tr h="592996">
                <a:tc gridSpan="2">
                  <a:txBody>
                    <a:bodyPr/>
                    <a:lstStyle/>
                    <a:p>
                      <a:pPr algn="ctr"/>
                      <a:r>
                        <a:rPr lang="ru-RU" sz="1400" dirty="0"/>
                        <a:t>Нормальный уровень эритроцитов у детей и взрослых</a:t>
                      </a:r>
                    </a:p>
                  </a:txBody>
                  <a:tcPr marL="0" marR="0" marT="0" marB="0" anchor="ctr">
                    <a:solidFill>
                      <a:srgbClr val="F5F7FA"/>
                    </a:solidFill>
                  </a:tcPr>
                </a:tc>
                <a:tc hMerge="1">
                  <a:txBody>
                    <a:bodyPr/>
                    <a:lstStyle/>
                    <a:p>
                      <a:endParaRPr lang="ru-RU"/>
                    </a:p>
                  </a:txBody>
                  <a:tcPr/>
                </a:tc>
                <a:extLst>
                  <a:ext uri="{0D108BD9-81ED-4DB2-BD59-A6C34878D82A}">
                    <a16:rowId xmlns:a16="http://schemas.microsoft.com/office/drawing/2014/main" val="10000"/>
                  </a:ext>
                </a:extLst>
              </a:tr>
              <a:tr h="773900">
                <a:tc>
                  <a:txBody>
                    <a:bodyPr/>
                    <a:lstStyle/>
                    <a:p>
                      <a:pPr algn="l" fontAlgn="ctr"/>
                      <a:r>
                        <a:rPr lang="ru-RU" sz="1400" b="1" dirty="0">
                          <a:effectLst/>
                          <a:latin typeface="inherit"/>
                        </a:rPr>
                        <a:t>Возраст</a:t>
                      </a:r>
                      <a:endParaRPr lang="ru-RU" sz="1400" dirty="0">
                        <a:effectLst/>
                        <a:latin typeface="inherit"/>
                      </a:endParaRP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400" b="1">
                          <a:effectLst/>
                          <a:latin typeface="inherit"/>
                        </a:rPr>
                        <a:t>показатель х 10</a:t>
                      </a:r>
                      <a:r>
                        <a:rPr lang="ru-RU" sz="1400" b="1" baseline="30000">
                          <a:effectLst/>
                          <a:latin typeface="inherit"/>
                        </a:rPr>
                        <a:t>12</a:t>
                      </a:r>
                      <a:r>
                        <a:rPr lang="ru-RU" sz="1400" b="1">
                          <a:effectLst/>
                          <a:latin typeface="inherit"/>
                        </a:rPr>
                        <a:t>/л</a:t>
                      </a:r>
                      <a:endParaRPr lang="ru-RU" sz="1400">
                        <a:effectLst/>
                        <a:latin typeface="inherit"/>
                      </a:endParaRP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01"/>
                  </a:ext>
                </a:extLst>
              </a:tr>
              <a:tr h="365072">
                <a:tc>
                  <a:txBody>
                    <a:bodyPr/>
                    <a:lstStyle/>
                    <a:p>
                      <a:pPr algn="l" fontAlgn="ctr"/>
                      <a:r>
                        <a:rPr lang="ru-RU" sz="1400">
                          <a:effectLst/>
                          <a:latin typeface="inherit"/>
                        </a:rPr>
                        <a:t>новорожденный</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400">
                          <a:effectLst/>
                          <a:latin typeface="inherit"/>
                        </a:rPr>
                        <a:t>3,9-5,5</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02"/>
                  </a:ext>
                </a:extLst>
              </a:tr>
              <a:tr h="365072">
                <a:tc>
                  <a:txBody>
                    <a:bodyPr/>
                    <a:lstStyle/>
                    <a:p>
                      <a:pPr algn="l" fontAlgn="ctr"/>
                      <a:r>
                        <a:rPr lang="ru-RU" sz="1400">
                          <a:effectLst/>
                          <a:latin typeface="inherit"/>
                        </a:rPr>
                        <a:t>с 1 по 3-й день</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400">
                          <a:effectLst/>
                          <a:latin typeface="inherit"/>
                        </a:rPr>
                        <a:t>4,0-6,6</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03"/>
                  </a:ext>
                </a:extLst>
              </a:tr>
              <a:tr h="365072">
                <a:tc>
                  <a:txBody>
                    <a:bodyPr/>
                    <a:lstStyle/>
                    <a:p>
                      <a:pPr algn="l" fontAlgn="ctr"/>
                      <a:r>
                        <a:rPr lang="ru-RU" sz="1400">
                          <a:effectLst/>
                          <a:latin typeface="inherit"/>
                        </a:rPr>
                        <a:t>в 1 неделю</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400">
                          <a:effectLst/>
                          <a:latin typeface="inherit"/>
                        </a:rPr>
                        <a:t>3,9-6,3</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04"/>
                  </a:ext>
                </a:extLst>
              </a:tr>
              <a:tr h="365072">
                <a:tc>
                  <a:txBody>
                    <a:bodyPr/>
                    <a:lstStyle/>
                    <a:p>
                      <a:pPr algn="l" fontAlgn="ctr"/>
                      <a:r>
                        <a:rPr lang="ru-RU" sz="1400">
                          <a:effectLst/>
                          <a:latin typeface="inherit"/>
                        </a:rPr>
                        <a:t>во 2 неделю</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400">
                          <a:effectLst/>
                          <a:latin typeface="inherit"/>
                        </a:rPr>
                        <a:t>3,6-6,2</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05"/>
                  </a:ext>
                </a:extLst>
              </a:tr>
              <a:tr h="365072">
                <a:tc>
                  <a:txBody>
                    <a:bodyPr/>
                    <a:lstStyle/>
                    <a:p>
                      <a:pPr algn="l" fontAlgn="ctr"/>
                      <a:r>
                        <a:rPr lang="ru-RU" sz="1400">
                          <a:effectLst/>
                          <a:latin typeface="inherit"/>
                        </a:rPr>
                        <a:t>в 1 месяц</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400">
                          <a:effectLst/>
                          <a:latin typeface="inherit"/>
                        </a:rPr>
                        <a:t>3,0-5,4</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06"/>
                  </a:ext>
                </a:extLst>
              </a:tr>
              <a:tr h="365072">
                <a:tc>
                  <a:txBody>
                    <a:bodyPr/>
                    <a:lstStyle/>
                    <a:p>
                      <a:pPr algn="l" fontAlgn="ctr"/>
                      <a:r>
                        <a:rPr lang="ru-RU" sz="1400">
                          <a:effectLst/>
                          <a:latin typeface="inherit"/>
                        </a:rPr>
                        <a:t>во 2 месяц</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400">
                          <a:effectLst/>
                          <a:latin typeface="inherit"/>
                        </a:rPr>
                        <a:t>2,7-4,9</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07"/>
                  </a:ext>
                </a:extLst>
              </a:tr>
              <a:tr h="365072">
                <a:tc>
                  <a:txBody>
                    <a:bodyPr/>
                    <a:lstStyle/>
                    <a:p>
                      <a:pPr algn="l" fontAlgn="ctr"/>
                      <a:r>
                        <a:rPr lang="ru-RU" sz="1400">
                          <a:effectLst/>
                          <a:latin typeface="inherit"/>
                        </a:rPr>
                        <a:t>с 3 по 6 месяц</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400">
                          <a:effectLst/>
                          <a:latin typeface="inherit"/>
                        </a:rPr>
                        <a:t>3,1-4,5</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08"/>
                  </a:ext>
                </a:extLst>
              </a:tr>
              <a:tr h="491769">
                <a:tc>
                  <a:txBody>
                    <a:bodyPr/>
                    <a:lstStyle/>
                    <a:p>
                      <a:pPr algn="l" fontAlgn="ctr"/>
                      <a:r>
                        <a:rPr lang="ru-RU" sz="1400">
                          <a:effectLst/>
                          <a:latin typeface="inherit"/>
                        </a:rPr>
                        <a:t>с 6 месяцев  до 2 лет</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400">
                          <a:effectLst/>
                          <a:latin typeface="inherit"/>
                        </a:rPr>
                        <a:t>3,7-5,3</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09"/>
                  </a:ext>
                </a:extLst>
              </a:tr>
              <a:tr h="365072">
                <a:tc>
                  <a:txBody>
                    <a:bodyPr/>
                    <a:lstStyle/>
                    <a:p>
                      <a:pPr algn="l" fontAlgn="ctr"/>
                      <a:r>
                        <a:rPr lang="ru-RU" sz="1400">
                          <a:effectLst/>
                          <a:latin typeface="inherit"/>
                        </a:rPr>
                        <a:t>с 2-х до 6 лет</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400">
                          <a:effectLst/>
                          <a:latin typeface="inherit"/>
                        </a:rPr>
                        <a:t>3,9-5,3</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10"/>
                  </a:ext>
                </a:extLst>
              </a:tr>
              <a:tr h="365072">
                <a:tc>
                  <a:txBody>
                    <a:bodyPr/>
                    <a:lstStyle/>
                    <a:p>
                      <a:pPr algn="l" fontAlgn="ctr"/>
                      <a:r>
                        <a:rPr lang="ru-RU" sz="1400">
                          <a:effectLst/>
                          <a:latin typeface="inherit"/>
                        </a:rPr>
                        <a:t>с 6 до12 лет</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400">
                          <a:effectLst/>
                          <a:latin typeface="inherit"/>
                        </a:rPr>
                        <a:t>4,0-5,2</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11"/>
                  </a:ext>
                </a:extLst>
              </a:tr>
              <a:tr h="491769">
                <a:tc>
                  <a:txBody>
                    <a:bodyPr/>
                    <a:lstStyle/>
                    <a:p>
                      <a:pPr algn="l" fontAlgn="ctr"/>
                      <a:r>
                        <a:rPr lang="ru-RU" sz="1400">
                          <a:effectLst/>
                          <a:latin typeface="inherit"/>
                        </a:rPr>
                        <a:t>в 12-18 лет мальчики</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400">
                          <a:effectLst/>
                          <a:latin typeface="inherit"/>
                        </a:rPr>
                        <a:t>4,5-5,3</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12"/>
                  </a:ext>
                </a:extLst>
              </a:tr>
              <a:tr h="491769">
                <a:tc>
                  <a:txBody>
                    <a:bodyPr/>
                    <a:lstStyle/>
                    <a:p>
                      <a:pPr algn="l" fontAlgn="ctr"/>
                      <a:r>
                        <a:rPr lang="ru-RU" sz="1400">
                          <a:effectLst/>
                          <a:latin typeface="inherit"/>
                        </a:rPr>
                        <a:t>в 12-18 лет девочки</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400">
                          <a:effectLst/>
                          <a:latin typeface="inherit"/>
                        </a:rPr>
                        <a:t>4,1-5,1</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13"/>
                  </a:ext>
                </a:extLst>
              </a:tr>
              <a:tr h="365072">
                <a:tc>
                  <a:txBody>
                    <a:bodyPr/>
                    <a:lstStyle/>
                    <a:p>
                      <a:pPr algn="l" fontAlgn="ctr"/>
                      <a:r>
                        <a:rPr lang="ru-RU" sz="1400">
                          <a:effectLst/>
                          <a:latin typeface="inherit"/>
                        </a:rPr>
                        <a:t>Взрослые мужчины</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400">
                          <a:effectLst/>
                          <a:latin typeface="inherit"/>
                        </a:rPr>
                        <a:t>4,0-5,0</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14"/>
                  </a:ext>
                </a:extLst>
              </a:tr>
              <a:tr h="365072">
                <a:tc>
                  <a:txBody>
                    <a:bodyPr/>
                    <a:lstStyle/>
                    <a:p>
                      <a:pPr algn="l" fontAlgn="ctr"/>
                      <a:r>
                        <a:rPr lang="ru-RU" sz="1400" dirty="0">
                          <a:effectLst/>
                          <a:latin typeface="inherit"/>
                        </a:rPr>
                        <a:t>Взрослые женщины</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400" dirty="0">
                          <a:effectLst/>
                          <a:latin typeface="inherit"/>
                        </a:rPr>
                        <a:t>3,5-4,7</a:t>
                      </a:r>
                    </a:p>
                  </a:txBody>
                  <a:tcPr marL="24673" marR="24673" marT="24673" marB="24673"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15"/>
                  </a:ext>
                </a:extLst>
              </a:tr>
            </a:tbl>
          </a:graphicData>
        </a:graphic>
      </p:graphicFrame>
      <p:pic>
        <p:nvPicPr>
          <p:cNvPr id="12289"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5536" y="4005064"/>
            <a:ext cx="367240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6718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89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2512"/>
            <a:ext cx="9144000" cy="677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5518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96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60648"/>
            <a:ext cx="9144000"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9325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58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986" y="-126123"/>
            <a:ext cx="9036496"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5761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7620000" cy="6212160"/>
          </a:xfrm>
        </p:spPr>
        <p:txBody>
          <a:bodyPr>
            <a:normAutofit fontScale="92500"/>
          </a:bodyPr>
          <a:lstStyle/>
          <a:p>
            <a:pPr>
              <a:buNone/>
            </a:pPr>
            <a:r>
              <a:rPr lang="ru-RU" b="1" dirty="0"/>
              <a:t>Фактор I — фибриноген</a:t>
            </a:r>
            <a:r>
              <a:rPr lang="ru-RU" dirty="0"/>
              <a:t> — гликопротеин с молекулярной массой около 340000 дальтон, состоящий из 2946 последовательных аминокислот, и представляет собой </a:t>
            </a:r>
            <a:r>
              <a:rPr lang="ru-RU" dirty="0" err="1"/>
              <a:t>димер</a:t>
            </a:r>
            <a:r>
              <a:rPr lang="ru-RU" dirty="0"/>
              <a:t>, в каждой единице которого содержатся три полипептидные цепи, соединенные </a:t>
            </a:r>
            <a:r>
              <a:rPr lang="ru-RU" dirty="0" err="1"/>
              <a:t>дисульфидными</a:t>
            </a:r>
            <a:r>
              <a:rPr lang="ru-RU" dirty="0"/>
              <a:t> мостиками. </a:t>
            </a:r>
            <a:br>
              <a:rPr lang="ru-RU" dirty="0"/>
            </a:br>
            <a:r>
              <a:rPr lang="ru-RU" dirty="0"/>
              <a:t>Фактор I в том виде, в каком он вырабатывается паренхиматозными клетками печени и поступает в кровь, называется фибриногеном А, в отличие от фибриногена В, который осаждается из плазмы витамином К (производным </a:t>
            </a:r>
            <a:r>
              <a:rPr lang="ru-RU" dirty="0" err="1"/>
              <a:t>b</a:t>
            </a:r>
            <a:r>
              <a:rPr lang="ru-RU" dirty="0"/>
              <a:t> -нафтохинона). Под действием тромбина фибриноген превращается в нерастворимый в крови фибриллярный белок — фибрин, основное вещество (субстрат) тромба (сгустка). </a:t>
            </a:r>
            <a:br>
              <a:rPr lang="ru-RU" dirty="0"/>
            </a:br>
            <a:r>
              <a:rPr lang="ru-RU" dirty="0"/>
              <a:t>В результате увеличения концентрации фибриногена в крови резко повышаются СОЭ, вязкость крови, но не усиливается </a:t>
            </a:r>
            <a:r>
              <a:rPr lang="ru-RU" dirty="0" err="1"/>
              <a:t>гемокоагуляция</a:t>
            </a:r>
            <a:r>
              <a:rPr lang="ru-RU" dirty="0"/>
              <a:t>. Уменьшением количества фибриногена А ниже 1 г/л иногда обусловлены кровотечения только из-за недостатка фибриногена (</a:t>
            </a:r>
            <a:r>
              <a:rPr lang="ru-RU" dirty="0" err="1"/>
              <a:t>гипофибриногенемия</a:t>
            </a:r>
            <a:r>
              <a:rPr lang="ru-RU" dirty="0"/>
              <a:t>). </a:t>
            </a:r>
            <a:br>
              <a:rPr lang="ru-RU" dirty="0"/>
            </a:br>
            <a:r>
              <a:rPr lang="ru-RU" dirty="0" err="1"/>
              <a:t>Гипо</a:t>
            </a:r>
            <a:r>
              <a:rPr lang="ru-RU" dirty="0"/>
              <a:t>- и </a:t>
            </a:r>
            <a:r>
              <a:rPr lang="ru-RU" dirty="0" err="1"/>
              <a:t>афибриногенемия</a:t>
            </a:r>
            <a:r>
              <a:rPr lang="ru-RU" dirty="0"/>
              <a:t> (полное отсутствие фибриногена в крови) бывают врожденными и приобретенными.</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6632"/>
            <a:ext cx="7620000" cy="6284168"/>
          </a:xfrm>
        </p:spPr>
        <p:txBody>
          <a:bodyPr>
            <a:normAutofit fontScale="92500"/>
          </a:bodyPr>
          <a:lstStyle/>
          <a:p>
            <a:pPr>
              <a:buNone/>
            </a:pPr>
            <a:r>
              <a:rPr lang="ru-RU" dirty="0"/>
              <a:t>Встречается и </a:t>
            </a:r>
            <a:r>
              <a:rPr lang="ru-RU" dirty="0" err="1"/>
              <a:t>дисфибриногенемия</a:t>
            </a:r>
            <a:r>
              <a:rPr lang="ru-RU" dirty="0"/>
              <a:t> — состояние, когда под действием тромбина фибриноген крови не превращается в фибрин вследствие функциональной неполноценности молекулы фибриногена. Приобретенные </a:t>
            </a:r>
            <a:r>
              <a:rPr lang="ru-RU" dirty="0" err="1"/>
              <a:t>гипо</a:t>
            </a:r>
            <a:r>
              <a:rPr lang="ru-RU" dirty="0"/>
              <a:t>- и </a:t>
            </a:r>
            <a:r>
              <a:rPr lang="ru-RU" dirty="0" err="1"/>
              <a:t>афибриногенемии</a:t>
            </a:r>
            <a:r>
              <a:rPr lang="ru-RU" dirty="0"/>
              <a:t> особенно часто выявляют акушеры и хирурги у больных с развивающимся острым </a:t>
            </a:r>
            <a:r>
              <a:rPr lang="ru-RU" dirty="0" err="1"/>
              <a:t>ДВС-синдромом</a:t>
            </a:r>
            <a:r>
              <a:rPr lang="ru-RU" dirty="0"/>
              <a:t>, реже возникновение </a:t>
            </a:r>
            <a:r>
              <a:rPr lang="ru-RU" dirty="0" err="1"/>
              <a:t>фибриногенопении</a:t>
            </a:r>
            <a:r>
              <a:rPr lang="ru-RU" dirty="0"/>
              <a:t> связано с тяжелым нарушением функции печени. </a:t>
            </a:r>
            <a:br>
              <a:rPr lang="ru-RU" dirty="0"/>
            </a:br>
            <a:r>
              <a:rPr lang="ru-RU" dirty="0"/>
              <a:t>Фибриноген А не осаждается </a:t>
            </a:r>
            <a:r>
              <a:rPr lang="ru-RU" dirty="0" err="1"/>
              <a:t>b</a:t>
            </a:r>
            <a:r>
              <a:rPr lang="ru-RU" dirty="0"/>
              <a:t> -нафтолом, 50 % раствором этанола и протамином в небольших концентрациях. </a:t>
            </a:r>
            <a:br>
              <a:rPr lang="ru-RU" dirty="0"/>
            </a:br>
            <a:r>
              <a:rPr lang="ru-RU" dirty="0"/>
              <a:t>Фибриноген под влиянием тромбина превращается в фибрин по типу протеолитического дробления молекулы фибриногена. Вначале тромбин отщепляет от молекулы фибриногена 2 пептида А, образуя </a:t>
            </a:r>
            <a:r>
              <a:rPr lang="ru-RU" dirty="0" err="1"/>
              <a:t>дез-А-мономеры</a:t>
            </a:r>
            <a:r>
              <a:rPr lang="ru-RU" dirty="0"/>
              <a:t> фибрина (неполноценные мономеры фибрина). Затем отщепляются 2 пептида В и возникают </a:t>
            </a:r>
            <a:r>
              <a:rPr lang="ru-RU" dirty="0" err="1"/>
              <a:t>дез-АВ-мономеры</a:t>
            </a:r>
            <a:r>
              <a:rPr lang="ru-RU" dirty="0"/>
              <a:t>, или полные мономеры фибрина. </a:t>
            </a:r>
            <a:br>
              <a:rPr lang="ru-RU" dirty="0"/>
            </a:br>
            <a:r>
              <a:rPr lang="ru-RU" dirty="0" err="1"/>
              <a:t>Фибринопептиды</a:t>
            </a:r>
            <a:r>
              <a:rPr lang="ru-RU" dirty="0"/>
              <a:t> А иногда появляются в циркулирующей крови, что свидетельствует либо о ранних этапах развития ДВС, либо о латентно протекающем внутрисосудистом свертывании крови в нормальных условиях.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7620000" cy="6140152"/>
          </a:xfrm>
        </p:spPr>
        <p:txBody>
          <a:bodyPr/>
          <a:lstStyle/>
          <a:p>
            <a:pPr>
              <a:buNone/>
            </a:pPr>
            <a:r>
              <a:rPr lang="ru-RU" dirty="0"/>
              <a:t>Оставшаяся молекула фибриногена — фибрин-мономер. Эта молекула приобретает способность соединяться с себе подобными и образовывать фибрин-полимер, который представляет гель (или сгусток). Сборка мономеров фибрина проходит этапы формирования </a:t>
            </a:r>
            <a:r>
              <a:rPr lang="ru-RU" dirty="0" err="1"/>
              <a:t>димеров</a:t>
            </a:r>
            <a:r>
              <a:rPr lang="ru-RU" dirty="0"/>
              <a:t>, из которых при продольном и поперечном сшивании образуются полимеры фибрина — </a:t>
            </a:r>
            <a:r>
              <a:rPr lang="ru-RU" dirty="0" err="1"/>
              <a:t>протофибриллы</a:t>
            </a:r>
            <a:r>
              <a:rPr lang="ru-RU" dirty="0"/>
              <a:t>, а затем нити фибрина. Тромб из такого фибрина легко растворяется фибринолизином и потому не может обеспечить полноценный гемостаз. Это нередко бывает причиной кровоточивости и плохого заживления ран. Подобный фибрин называется растворимым (фибрин S, </a:t>
            </a:r>
            <a:r>
              <a:rPr lang="ru-RU" dirty="0" err="1"/>
              <a:t>soluble</a:t>
            </a:r>
            <a:r>
              <a:rPr lang="ru-RU" dirty="0"/>
              <a:t>). Полноценным, то есть устойчивым к фибринолизину, он может стать под действием </a:t>
            </a:r>
            <a:r>
              <a:rPr lang="ru-RU" dirty="0" err="1"/>
              <a:t>фибриназы</a:t>
            </a:r>
            <a:r>
              <a:rPr lang="ru-RU" dirty="0"/>
              <a:t> (</a:t>
            </a:r>
            <a:r>
              <a:rPr lang="ru-RU" dirty="0" err="1"/>
              <a:t>фактоpa</a:t>
            </a:r>
            <a:r>
              <a:rPr lang="ru-RU" dirty="0"/>
              <a:t> </a:t>
            </a:r>
            <a:r>
              <a:rPr lang="ru-RU" dirty="0" err="1"/>
              <a:t>XIIIa</a:t>
            </a:r>
            <a:r>
              <a:rPr lang="ru-RU" dirty="0"/>
              <a:t>). Образовавшийся фибрин называется нерастворимым фибрином (фибрин I, </a:t>
            </a:r>
            <a:r>
              <a:rPr lang="ru-RU" dirty="0" err="1"/>
              <a:t>insoluble</a:t>
            </a:r>
            <a:r>
              <a:rPr lang="ru-RU" dirty="0"/>
              <a:t>). </a:t>
            </a:r>
          </a:p>
          <a:p>
            <a:endParaRPr lang="ru-RU"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7620000" cy="6140152"/>
          </a:xfrm>
        </p:spPr>
        <p:txBody>
          <a:bodyPr>
            <a:normAutofit fontScale="92500" lnSpcReduction="20000"/>
          </a:bodyPr>
          <a:lstStyle/>
          <a:p>
            <a:pPr>
              <a:buNone/>
            </a:pPr>
            <a:r>
              <a:rPr lang="ru-RU" b="1" dirty="0"/>
              <a:t>Фактор II— протромбин</a:t>
            </a:r>
            <a:r>
              <a:rPr lang="ru-RU" dirty="0"/>
              <a:t> — относится к </a:t>
            </a:r>
            <a:r>
              <a:rPr lang="ru-RU" dirty="0" err="1"/>
              <a:t>эуглобулинам</a:t>
            </a:r>
            <a:r>
              <a:rPr lang="ru-RU" dirty="0"/>
              <a:t>. Под действием </a:t>
            </a:r>
            <a:r>
              <a:rPr lang="ru-RU" dirty="0" err="1"/>
              <a:t>протромбиназы</a:t>
            </a:r>
            <a:r>
              <a:rPr lang="ru-RU" dirty="0"/>
              <a:t> образуются </a:t>
            </a:r>
            <a:r>
              <a:rPr lang="ru-RU" dirty="0" err="1"/>
              <a:t>a</a:t>
            </a:r>
            <a:r>
              <a:rPr lang="ru-RU" dirty="0"/>
              <a:t>-, </a:t>
            </a:r>
            <a:r>
              <a:rPr lang="ru-RU" dirty="0" err="1"/>
              <a:t>b</a:t>
            </a:r>
            <a:r>
              <a:rPr lang="ru-RU" dirty="0"/>
              <a:t>- и </a:t>
            </a:r>
            <a:r>
              <a:rPr lang="ru-RU" dirty="0" err="1"/>
              <a:t>g</a:t>
            </a:r>
            <a:r>
              <a:rPr lang="ru-RU" dirty="0"/>
              <a:t> -тромбины. </a:t>
            </a:r>
            <a:r>
              <a:rPr lang="ru-RU" dirty="0" err="1"/>
              <a:t>a</a:t>
            </a:r>
            <a:r>
              <a:rPr lang="ru-RU" dirty="0"/>
              <a:t> -тромбин обладает сильной свертывающей активностью в отношении фибриногена, но быстро нейтрализуется </a:t>
            </a:r>
            <a:r>
              <a:rPr lang="ru-RU" dirty="0" err="1"/>
              <a:t>антитромбином</a:t>
            </a:r>
            <a:r>
              <a:rPr lang="ru-RU" dirty="0"/>
              <a:t> III. </a:t>
            </a:r>
            <a:r>
              <a:rPr lang="ru-RU" dirty="0" err="1"/>
              <a:t>b</a:t>
            </a:r>
            <a:r>
              <a:rPr lang="ru-RU" dirty="0"/>
              <a:t> -тромбин </a:t>
            </a:r>
            <a:r>
              <a:rPr lang="ru-RU" dirty="0" err="1"/>
              <a:t>резистентен</a:t>
            </a:r>
            <a:r>
              <a:rPr lang="ru-RU" dirty="0"/>
              <a:t> по отношению к гепарину и AT III. g-тромбин не имеет свертывающей активности, но ему присуще </a:t>
            </a:r>
            <a:r>
              <a:rPr lang="ru-RU" dirty="0" err="1"/>
              <a:t>эстеразное</a:t>
            </a:r>
            <a:r>
              <a:rPr lang="ru-RU" dirty="0"/>
              <a:t> и </a:t>
            </a:r>
            <a:r>
              <a:rPr lang="ru-RU" dirty="0" err="1"/>
              <a:t>фибринолитическое</a:t>
            </a:r>
            <a:r>
              <a:rPr lang="ru-RU" dirty="0"/>
              <a:t> действие (Р. </a:t>
            </a:r>
            <a:r>
              <a:rPr lang="ru-RU" dirty="0" err="1"/>
              <a:t>Machowich</a:t>
            </a:r>
            <a:r>
              <a:rPr lang="ru-RU" dirty="0"/>
              <a:t> </a:t>
            </a:r>
            <a:r>
              <a:rPr lang="ru-RU" dirty="0" err="1"/>
              <a:t>et</a:t>
            </a:r>
            <a:r>
              <a:rPr lang="ru-RU" dirty="0"/>
              <a:t> </a:t>
            </a:r>
            <a:r>
              <a:rPr lang="ru-RU" dirty="0" err="1"/>
              <a:t>al</a:t>
            </a:r>
            <a:r>
              <a:rPr lang="ru-RU" dirty="0"/>
              <a:t>., 1976). </a:t>
            </a:r>
            <a:br>
              <a:rPr lang="ru-RU" dirty="0"/>
            </a:br>
            <a:r>
              <a:rPr lang="ru-RU" dirty="0"/>
              <a:t>Фактор II </a:t>
            </a:r>
            <a:r>
              <a:rPr lang="ru-RU" dirty="0" err="1"/>
              <a:t>cинтезируется</a:t>
            </a:r>
            <a:r>
              <a:rPr lang="ru-RU" dirty="0"/>
              <a:t> в печени при участии витамина К. Если нарушается функция печени, концентрация протромбина в крови снижается. Уровень протромбина, или его функция, снижается при эндо- или экзогенной недостаточности витамина К, когда синтезируется неполноценный протромбин (белки PIVKA). </a:t>
            </a:r>
            <a:br>
              <a:rPr lang="ru-RU" dirty="0"/>
            </a:br>
            <a:r>
              <a:rPr lang="ru-RU" dirty="0"/>
              <a:t>Скорость свертывания крови нарушается лишь при уменьшении концентрации протромбина ниже 40 %. </a:t>
            </a:r>
            <a:br>
              <a:rPr lang="ru-RU" dirty="0"/>
            </a:br>
            <a:r>
              <a:rPr lang="ru-RU" dirty="0"/>
              <a:t>Повышенный уровень фактора II способствует развитию тромбозов. Как правило, </a:t>
            </a:r>
            <a:r>
              <a:rPr lang="ru-RU" dirty="0" err="1"/>
              <a:t>гиперпротромбинемия</a:t>
            </a:r>
            <a:r>
              <a:rPr lang="ru-RU" dirty="0"/>
              <a:t> остается фактором риска, если появляется активная </a:t>
            </a:r>
            <a:r>
              <a:rPr lang="ru-RU" dirty="0" err="1"/>
              <a:t>протромбиназа</a:t>
            </a:r>
            <a:r>
              <a:rPr lang="ru-RU" dirty="0"/>
              <a:t>, снижаются активность </a:t>
            </a:r>
            <a:r>
              <a:rPr lang="ru-RU" dirty="0" err="1"/>
              <a:t>антитромбина</a:t>
            </a:r>
            <a:r>
              <a:rPr lang="ru-RU" dirty="0"/>
              <a:t> III и гепарина, а также угнетен </a:t>
            </a:r>
            <a:r>
              <a:rPr lang="ru-RU" dirty="0" err="1"/>
              <a:t>фибринолиз</a:t>
            </a:r>
            <a:r>
              <a:rPr lang="ru-RU" dirty="0"/>
              <a:t>. </a:t>
            </a:r>
          </a:p>
          <a:p>
            <a:pPr>
              <a:buNone/>
            </a:pPr>
            <a:r>
              <a:rPr lang="ru-RU" dirty="0"/>
              <a:t>Существенной особенностью факторов </a:t>
            </a:r>
            <a:r>
              <a:rPr lang="ru-RU" dirty="0" err="1"/>
              <a:t>протромбинового</a:t>
            </a:r>
            <a:r>
              <a:rPr lang="ru-RU" dirty="0"/>
              <a:t> комплекса является зависимость их активности от участия в их синтезе витамина К (рис.1). </a:t>
            </a:r>
          </a:p>
          <a:p>
            <a:endParaRPr lang="ru-RU"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srcRect/>
          <a:stretch>
            <a:fillRect/>
          </a:stretch>
        </p:blipFill>
        <p:spPr bwMode="auto">
          <a:xfrm>
            <a:off x="0" y="0"/>
            <a:ext cx="8366954" cy="2852936"/>
          </a:xfrm>
          <a:prstGeom prst="rect">
            <a:avLst/>
          </a:prstGeom>
          <a:noFill/>
          <a:ln w="9525">
            <a:noFill/>
            <a:miter lim="800000"/>
            <a:headEnd/>
            <a:tailEnd/>
          </a:ln>
        </p:spPr>
      </p:pic>
      <p:sp>
        <p:nvSpPr>
          <p:cNvPr id="87043" name="Rectangle 3"/>
          <p:cNvSpPr>
            <a:spLocks noChangeArrowheads="1"/>
          </p:cNvSpPr>
          <p:nvPr/>
        </p:nvSpPr>
        <p:spPr bwMode="auto">
          <a:xfrm>
            <a:off x="0" y="4148630"/>
            <a:ext cx="810039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При его участии вырабатываемые в печени факторы имеют </a:t>
            </a:r>
            <a:r>
              <a:rPr kumimoji="0" lang="ru-RU"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гамма-карбоксигруппировки</a:t>
            </a: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которые осуществляют реакцию с отрицательными группами </a:t>
            </a:r>
            <a:r>
              <a:rPr kumimoji="0" lang="ru-RU"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тромбопластина</a:t>
            </a: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через кальциевые мостики. Такая реконфигурация неактивного фактора обеспечивает ему раскрытие собственного активного центра и таким образом происходит превращение их в активную форму. </a:t>
            </a:r>
            <a:endParaRPr kumimoji="0" lang="ru-RU"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7620000" cy="6140152"/>
          </a:xfrm>
        </p:spPr>
        <p:txBody>
          <a:bodyPr>
            <a:normAutofit fontScale="92500" lnSpcReduction="10000"/>
          </a:bodyPr>
          <a:lstStyle/>
          <a:p>
            <a:pPr>
              <a:buNone/>
            </a:pPr>
            <a:r>
              <a:rPr lang="ru-RU" b="1" dirty="0"/>
              <a:t>Фактор III — тканевый </a:t>
            </a:r>
            <a:r>
              <a:rPr lang="ru-RU" b="1" dirty="0" err="1"/>
              <a:t>тромбопластин</a:t>
            </a:r>
            <a:r>
              <a:rPr lang="ru-RU" b="1" dirty="0"/>
              <a:t> (неактивная тканевая </a:t>
            </a:r>
            <a:r>
              <a:rPr lang="ru-RU" b="1" dirty="0" err="1"/>
              <a:t>протромбиназа</a:t>
            </a:r>
            <a:r>
              <a:rPr lang="ru-RU" b="1" dirty="0"/>
              <a:t>, </a:t>
            </a:r>
            <a:r>
              <a:rPr lang="ru-RU" b="1" dirty="0" err="1"/>
              <a:t>апопротеин</a:t>
            </a:r>
            <a:r>
              <a:rPr lang="ru-RU" b="1" dirty="0"/>
              <a:t> С—</a:t>
            </a:r>
            <a:r>
              <a:rPr lang="ru-RU" b="1" dirty="0" err="1"/>
              <a:t>термостабильный</a:t>
            </a:r>
            <a:r>
              <a:rPr lang="ru-RU" b="1" dirty="0"/>
              <a:t> липопротеид)</a:t>
            </a:r>
            <a:r>
              <a:rPr lang="ru-RU" dirty="0"/>
              <a:t>. Разрушается при 75 °С. Его много в легких, тканях мозга, сердца, кишечника, матки, в эндотелии. Он, в основном, участвует в локальном гемостазе. При контакте с плазменными факторами (</a:t>
            </a:r>
            <a:r>
              <a:rPr lang="ru-RU" dirty="0" err="1"/>
              <a:t>VIIa</a:t>
            </a:r>
            <a:r>
              <a:rPr lang="ru-RU" dirty="0"/>
              <a:t>, IV) способен активировать фактор Х (это внешний путь формирования </a:t>
            </a:r>
            <a:r>
              <a:rPr lang="ru-RU" dirty="0" err="1"/>
              <a:t>протромбиназы</a:t>
            </a:r>
            <a:r>
              <a:rPr lang="ru-RU" dirty="0"/>
              <a:t>). Из форменных элементов тканевый </a:t>
            </a:r>
            <a:r>
              <a:rPr lang="ru-RU" dirty="0" err="1"/>
              <a:t>тромбопластин</a:t>
            </a:r>
            <a:r>
              <a:rPr lang="ru-RU" dirty="0"/>
              <a:t> могут синтезировать только моноциты (3. С. </a:t>
            </a:r>
            <a:r>
              <a:rPr lang="ru-RU" dirty="0" err="1"/>
              <a:t>Баркаган</a:t>
            </a:r>
            <a:r>
              <a:rPr lang="ru-RU" dirty="0"/>
              <a:t>, 1986). </a:t>
            </a:r>
          </a:p>
          <a:p>
            <a:pPr>
              <a:buNone/>
            </a:pPr>
            <a:r>
              <a:rPr lang="ru-RU" b="1" dirty="0"/>
              <a:t>Фактор IV</a:t>
            </a:r>
            <a:r>
              <a:rPr lang="ru-RU" dirty="0"/>
              <a:t> </a:t>
            </a:r>
            <a:r>
              <a:rPr lang="ru-RU" b="1" dirty="0"/>
              <a:t>— ионы кальция </a:t>
            </a:r>
            <a:r>
              <a:rPr lang="ru-RU" dirty="0"/>
              <a:t>— имеет первостепенное значение для активации </a:t>
            </a:r>
            <a:r>
              <a:rPr lang="ru-RU" dirty="0" err="1"/>
              <a:t>протромбиназы</a:t>
            </a:r>
            <a:r>
              <a:rPr lang="ru-RU" dirty="0"/>
              <a:t> и превращения протромбина в тромбин. Ускоряет </a:t>
            </a:r>
            <a:r>
              <a:rPr lang="ru-RU" dirty="0" err="1"/>
              <a:t>фибриноген-фибриновую</a:t>
            </a:r>
            <a:r>
              <a:rPr lang="ru-RU" dirty="0"/>
              <a:t> реакцию. Ионы кальция необходимы для взаимодействия факторов свертывания с фосфолипидной поверхностью клеток. У здоровых людей фактор IV определяется в концентрации 0,8—1,75 </a:t>
            </a:r>
            <a:r>
              <a:rPr lang="ru-RU" dirty="0" err="1"/>
              <a:t>ммоль</a:t>
            </a:r>
            <a:r>
              <a:rPr lang="ru-RU" dirty="0"/>
              <a:t>/л. </a:t>
            </a:r>
            <a:br>
              <a:rPr lang="ru-RU" dirty="0"/>
            </a:br>
            <a:r>
              <a:rPr lang="ru-RU" dirty="0"/>
              <a:t>Кальций способен связывать гепарин, благодаря чему свертывание крови ускоряется. Без кальция нарушается агрегация тромбоцитов и ретракция кровяного сгустка. Ионы кальция ингибируют </a:t>
            </a:r>
            <a:r>
              <a:rPr lang="ru-RU" dirty="0" err="1"/>
              <a:t>фибринолиз</a:t>
            </a:r>
            <a:r>
              <a:rPr lang="ru-RU" dirty="0"/>
              <a:t>. </a:t>
            </a:r>
          </a:p>
          <a:p>
            <a:endParaRPr lang="ru-RU"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7620000" cy="6212160"/>
          </a:xfrm>
        </p:spPr>
        <p:txBody>
          <a:bodyPr>
            <a:normAutofit fontScale="92500" lnSpcReduction="20000"/>
          </a:bodyPr>
          <a:lstStyle/>
          <a:p>
            <a:pPr>
              <a:buNone/>
            </a:pPr>
            <a:r>
              <a:rPr lang="ru-RU" b="1" dirty="0"/>
              <a:t>Фактор V — </a:t>
            </a:r>
            <a:r>
              <a:rPr lang="ru-RU" b="1" dirty="0" err="1"/>
              <a:t>проакселерин</a:t>
            </a:r>
            <a:r>
              <a:rPr lang="ru-RU" b="1" dirty="0"/>
              <a:t>, лабильный фактор, или Ас-глобулин</a:t>
            </a:r>
            <a:r>
              <a:rPr lang="ru-RU" dirty="0"/>
              <a:t>,— образуется в печени, но, в отличие от других печеночных факторов </a:t>
            </a:r>
            <a:r>
              <a:rPr lang="ru-RU" dirty="0" err="1"/>
              <a:t>протромбинового</a:t>
            </a:r>
            <a:r>
              <a:rPr lang="ru-RU" dirty="0"/>
              <a:t> комплекса (II, VII, IX и X), его синтез не зависит от витамина К. </a:t>
            </a:r>
            <a:r>
              <a:rPr lang="ru-RU" dirty="0" err="1"/>
              <a:t>Термолабилен</a:t>
            </a:r>
            <a:r>
              <a:rPr lang="ru-RU" dirty="0"/>
              <a:t>, не адсорбируется сернокислым барием. В хранящейся цитратной плазме фактор V разрушается при +4 °С за 2 </a:t>
            </a:r>
            <a:r>
              <a:rPr lang="ru-RU" dirty="0" err="1"/>
              <a:t>нед</a:t>
            </a:r>
            <a:r>
              <a:rPr lang="ru-RU" dirty="0"/>
              <a:t>, при 37 °С — за 48 ч. В </a:t>
            </a:r>
            <a:r>
              <a:rPr lang="ru-RU" dirty="0" err="1"/>
              <a:t>оксалатной</a:t>
            </a:r>
            <a:r>
              <a:rPr lang="ru-RU" dirty="0"/>
              <a:t> плазме интенсивность этого процесса удваивается. </a:t>
            </a:r>
            <a:r>
              <a:rPr lang="ru-RU" dirty="0" err="1"/>
              <a:t>Проакцелерин</a:t>
            </a:r>
            <a:r>
              <a:rPr lang="ru-RU" dirty="0"/>
              <a:t> плохо сохраняется в консервированной крови. Он необходим для образования внутренней (кровяной) </a:t>
            </a:r>
            <a:r>
              <a:rPr lang="ru-RU" dirty="0" err="1"/>
              <a:t>протромбиназы</a:t>
            </a:r>
            <a:r>
              <a:rPr lang="ru-RU" dirty="0"/>
              <a:t>, при этом заметно активирует фактор X, и для превращения протромбина в тромбин, когда в комплекс включаются фактор Ха, Са2+и </a:t>
            </a:r>
            <a:r>
              <a:rPr lang="ru-RU" dirty="0" err="1"/>
              <a:t>фосфолипид</a:t>
            </a:r>
            <a:r>
              <a:rPr lang="ru-RU" dirty="0"/>
              <a:t>. Во время свертывания крови фактор потребляется, как и фактор II, поэтому в сыворотке не обнаруживается. В случаях дефицита фактора V в различной степени нарушаются внешний и внутренний пути образования </a:t>
            </a:r>
            <a:r>
              <a:rPr lang="ru-RU" dirty="0" err="1"/>
              <a:t>протромбиназы</a:t>
            </a:r>
            <a:r>
              <a:rPr lang="ru-RU" dirty="0"/>
              <a:t>. В </a:t>
            </a:r>
            <a:r>
              <a:rPr lang="ru-RU" dirty="0" err="1"/>
              <a:t>коагулограмме</a:t>
            </a:r>
            <a:r>
              <a:rPr lang="ru-RU" dirty="0"/>
              <a:t> это, прежде всего, выражается удлинением </a:t>
            </a:r>
            <a:r>
              <a:rPr lang="ru-RU" dirty="0" err="1"/>
              <a:t>протромбинового</a:t>
            </a:r>
            <a:r>
              <a:rPr lang="ru-RU" dirty="0"/>
              <a:t> времени (снижением </a:t>
            </a:r>
            <a:r>
              <a:rPr lang="ru-RU" dirty="0" err="1"/>
              <a:t>протромбинового</a:t>
            </a:r>
            <a:r>
              <a:rPr lang="ru-RU" dirty="0"/>
              <a:t> индекса), нарушением теста генерации </a:t>
            </a:r>
            <a:r>
              <a:rPr lang="ru-RU" dirty="0" err="1"/>
              <a:t>тромбопластина</a:t>
            </a:r>
            <a:r>
              <a:rPr lang="ru-RU" dirty="0"/>
              <a:t>, </a:t>
            </a:r>
            <a:r>
              <a:rPr lang="ru-RU" dirty="0" err="1"/>
              <a:t>каолин-кефалинового</a:t>
            </a:r>
            <a:r>
              <a:rPr lang="ru-RU" dirty="0"/>
              <a:t> и </a:t>
            </a:r>
            <a:r>
              <a:rPr lang="ru-RU" dirty="0" err="1"/>
              <a:t>аутокоагуляционного</a:t>
            </a:r>
            <a:r>
              <a:rPr lang="ru-RU" dirty="0"/>
              <a:t> тестов. </a:t>
            </a:r>
            <a:r>
              <a:rPr lang="ru-RU" dirty="0" err="1"/>
              <a:t>Тромбиновое</a:t>
            </a:r>
            <a:r>
              <a:rPr lang="ru-RU" dirty="0"/>
              <a:t> время остается в пределах нормы. После добавления ВаSO4-плазмы здорового человека, содержащей фактор V, эти изменения корригируются и названные выше тесты нормализуются. </a:t>
            </a:r>
            <a:br>
              <a:rPr lang="ru-RU" dirty="0"/>
            </a:b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2225" name="Picture 1"/>
          <p:cNvPicPr>
            <a:picLocks noChangeAspect="1" noChangeArrowheads="1"/>
          </p:cNvPicPr>
          <p:nvPr/>
        </p:nvPicPr>
        <p:blipFill>
          <a:blip r:embed="rId2" cstate="print"/>
          <a:srcRect/>
          <a:stretch>
            <a:fillRect/>
          </a:stretch>
        </p:blipFill>
        <p:spPr bwMode="auto">
          <a:xfrm>
            <a:off x="0" y="188640"/>
            <a:ext cx="8964488" cy="7200800"/>
          </a:xfrm>
          <a:prstGeom prst="rect">
            <a:avLst/>
          </a:prstGeom>
          <a:noFill/>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b="1" i="1" dirty="0"/>
              <a:t>Фактор VI</a:t>
            </a:r>
            <a:r>
              <a:rPr lang="ru-RU" i="1" dirty="0"/>
              <a:t> </a:t>
            </a:r>
            <a:r>
              <a:rPr lang="ru-RU" b="1" i="1" dirty="0"/>
              <a:t>— </a:t>
            </a:r>
            <a:r>
              <a:rPr lang="ru-RU" b="1" i="1" dirty="0" err="1"/>
              <a:t>акселерин</a:t>
            </a:r>
            <a:r>
              <a:rPr lang="ru-RU" b="1" i="1" dirty="0"/>
              <a:t>, или сывороточный Ас-глобулин,—активная форма фактора V</a:t>
            </a:r>
            <a:r>
              <a:rPr lang="ru-RU" i="1" dirty="0"/>
              <a:t>. В связи с тем что отдельным фактором признается только неактивная, </a:t>
            </a:r>
            <a:r>
              <a:rPr lang="ru-RU" i="1" dirty="0" err="1"/>
              <a:t>профакторная</a:t>
            </a:r>
            <a:r>
              <a:rPr lang="ru-RU" i="1" dirty="0"/>
              <a:t>, форма коагулянта, </a:t>
            </a:r>
            <a:r>
              <a:rPr lang="ru-RU" i="1" dirty="0" err="1"/>
              <a:t>акселерин</a:t>
            </a:r>
            <a:r>
              <a:rPr lang="ru-RU" i="1" dirty="0"/>
              <a:t> исключен из употребления и номенклатуры факторов свертывания.</a:t>
            </a:r>
            <a:r>
              <a:rPr lang="ru-RU" dirty="0"/>
              <a:t> </a:t>
            </a:r>
          </a:p>
          <a:p>
            <a:endParaRPr lang="ru-RU"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a:buNone/>
            </a:pPr>
            <a:r>
              <a:rPr lang="ru-RU" b="1" dirty="0"/>
              <a:t>Фактор VII — </a:t>
            </a:r>
            <a:r>
              <a:rPr lang="ru-RU" b="1" dirty="0" err="1"/>
              <a:t>проконвертин</a:t>
            </a:r>
            <a:r>
              <a:rPr lang="ru-RU" b="1" dirty="0"/>
              <a:t>, или </a:t>
            </a:r>
            <a:r>
              <a:rPr lang="ru-RU" b="1" dirty="0" err="1"/>
              <a:t>конвертин</a:t>
            </a:r>
            <a:r>
              <a:rPr lang="ru-RU" dirty="0"/>
              <a:t>,—синтезируется в печени при участии витамина К. Долго остается в стабилизированной крови, хорошо переносит нагревание, поэтому называется стабильным фактором. Хорошо адсорбируется сернокислым барием, гидроокисью алюминия, задерживается асбестовыми фильтрами </a:t>
            </a:r>
            <a:r>
              <a:rPr lang="ru-RU" dirty="0" err="1"/>
              <a:t>Зейца</a:t>
            </a:r>
            <a:r>
              <a:rPr lang="ru-RU" dirty="0"/>
              <a:t>. Факторы ХII, Ха, </a:t>
            </a:r>
            <a:r>
              <a:rPr lang="ru-RU" dirty="0" err="1"/>
              <a:t>калликреин</a:t>
            </a:r>
            <a:r>
              <a:rPr lang="ru-RU" dirty="0"/>
              <a:t> могут превращать фактор VII в </a:t>
            </a:r>
            <a:r>
              <a:rPr lang="ru-RU" dirty="0" err="1"/>
              <a:t>VIIa</a:t>
            </a:r>
            <a:r>
              <a:rPr lang="ru-RU" dirty="0"/>
              <a:t>. В основном способствуют образованию тканевой </a:t>
            </a:r>
            <a:r>
              <a:rPr lang="ru-RU" dirty="0" err="1"/>
              <a:t>протромбиназы</a:t>
            </a:r>
            <a:r>
              <a:rPr lang="ru-RU" dirty="0"/>
              <a:t> и превращению протромбина в тромбин. Фактор VII в циркулирующей крови активирует фактор X. Это действие усиливается после активации </a:t>
            </a:r>
            <a:r>
              <a:rPr lang="ru-RU" dirty="0" err="1"/>
              <a:t>проконвертина</a:t>
            </a:r>
            <a:r>
              <a:rPr lang="ru-RU" dirty="0"/>
              <a:t> тканевым </a:t>
            </a:r>
            <a:r>
              <a:rPr lang="ru-RU" dirty="0" err="1"/>
              <a:t>тромбопластином</a:t>
            </a:r>
            <a:r>
              <a:rPr lang="ru-RU" dirty="0"/>
              <a:t>. У больных с поражением печени и у подвергаемых лечению антикоагулянтами непрямого действия активность фактора VII снижается. Врожденным недостатком фактора VII обусловлено развитие геморрагического диатеза (болезни </a:t>
            </a:r>
            <a:r>
              <a:rPr lang="ru-RU" dirty="0" err="1"/>
              <a:t>Александера</a:t>
            </a:r>
            <a:r>
              <a:rPr lang="ru-RU" dirty="0"/>
              <a:t>). Фактор VII, подобно факторам </a:t>
            </a:r>
            <a:r>
              <a:rPr lang="ru-RU" dirty="0" err="1"/>
              <a:t>ХПа</a:t>
            </a:r>
            <a:r>
              <a:rPr lang="ru-RU" dirty="0"/>
              <a:t>, XI, X, IX, Па и </a:t>
            </a:r>
            <a:r>
              <a:rPr lang="ru-RU" dirty="0" err="1"/>
              <a:t>калликреину</a:t>
            </a:r>
            <a:r>
              <a:rPr lang="ru-RU" dirty="0"/>
              <a:t>, является </a:t>
            </a:r>
            <a:r>
              <a:rPr lang="ru-RU" dirty="0" err="1"/>
              <a:t>сериновой</a:t>
            </a:r>
            <a:r>
              <a:rPr lang="ru-RU" dirty="0"/>
              <a:t> протеазой с </a:t>
            </a:r>
            <a:r>
              <a:rPr lang="ru-RU" dirty="0" err="1"/>
              <a:t>аргинин-эстеразной</a:t>
            </a:r>
            <a:r>
              <a:rPr lang="ru-RU" dirty="0"/>
              <a:t> активностью</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a:buNone/>
            </a:pPr>
            <a:r>
              <a:rPr lang="ru-RU" b="1" dirty="0"/>
              <a:t>Фактор VIII</a:t>
            </a:r>
            <a:r>
              <a:rPr lang="ru-RU" dirty="0"/>
              <a:t> </a:t>
            </a:r>
            <a:r>
              <a:rPr lang="ru-RU" b="1" dirty="0"/>
              <a:t>— антигемофильный глобулин А</a:t>
            </a:r>
            <a:r>
              <a:rPr lang="ru-RU" dirty="0"/>
              <a:t>, или плазменный тромбопластический фактор А,— относится к сложным гликопротеидам. Место его синтеза точно не установлено. Доказан синтез фактора VIII в печени, селезенке, клетках эндотелия, лейкоцитах, почках. Антигемофильный глобулин А быстро инактивируется при 20° и 37 °С. Он стабилен несколько часов при +4 °С и несколько недель при —20 °С. Быстро исчезает из консервированной крови. Фактор VIII дольше активен в присутствии цитрата натрия при </a:t>
            </a:r>
            <a:r>
              <a:rPr lang="ru-RU" dirty="0" err="1"/>
              <a:t>рН</a:t>
            </a:r>
            <a:r>
              <a:rPr lang="ru-RU" dirty="0"/>
              <a:t> 6,2—6,9, но быстро теряет активность в среде с ЭДТА. Он не адсорбируется на сульфате бария и гидроокиси алюминия. Этим пользуются для отделения фактора VIII от факторов II, VII, IX и X. </a:t>
            </a:r>
            <a:br>
              <a:rPr lang="ru-RU" dirty="0"/>
            </a:br>
            <a:r>
              <a:rPr lang="ru-RU" dirty="0"/>
              <a:t>В крови этот фактор циркулирует в виде комплекса из трех субъединиц, обозначаемых VIIIK(коагулирующая единица), VIII-АГ (основной </a:t>
            </a:r>
            <a:r>
              <a:rPr lang="ru-RU" dirty="0" err="1"/>
              <a:t>антигенный</a:t>
            </a:r>
            <a:r>
              <a:rPr lang="ru-RU" dirty="0"/>
              <a:t> маркер) и </a:t>
            </a:r>
            <a:r>
              <a:rPr lang="ru-RU" dirty="0" err="1"/>
              <a:t>VIII-фВ</a:t>
            </a:r>
            <a:r>
              <a:rPr lang="ru-RU" dirty="0"/>
              <a:t> (фактор </a:t>
            </a:r>
            <a:r>
              <a:rPr lang="ru-RU" dirty="0" err="1"/>
              <a:t>Виллебранда</a:t>
            </a:r>
            <a:r>
              <a:rPr lang="ru-RU" dirty="0"/>
              <a:t>, связанный с VIII-АГ). </a:t>
            </a:r>
            <a:r>
              <a:rPr lang="ru-RU" dirty="0" err="1"/>
              <a:t>VIII-фВ</a:t>
            </a:r>
            <a:r>
              <a:rPr lang="ru-RU" dirty="0"/>
              <a:t> регулирует синтез </a:t>
            </a:r>
            <a:r>
              <a:rPr lang="ru-RU" dirty="0" err="1"/>
              <a:t>коагулянтной</a:t>
            </a:r>
            <a:r>
              <a:rPr lang="ru-RU" dirty="0"/>
              <a:t> части антигемофильного глобулина—VIIIK. </a:t>
            </a:r>
            <a:br>
              <a:rPr lang="ru-RU" dirty="0"/>
            </a:br>
            <a:r>
              <a:rPr lang="ru-RU" dirty="0"/>
              <a:t>При свертывании крови фактор VIII остается в неактивном состоянии</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321" y="-171400"/>
            <a:ext cx="8892480"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27192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37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0"/>
            <a:ext cx="86764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0117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48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8820472"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5670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68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2536" y="0"/>
            <a:ext cx="957706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98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96752"/>
            <a:ext cx="7620000" cy="5204048"/>
          </a:xfrm>
        </p:spPr>
        <p:txBody>
          <a:bodyPr>
            <a:normAutofit fontScale="92500"/>
          </a:bodyPr>
          <a:lstStyle/>
          <a:p>
            <a:r>
              <a:rPr lang="ru-RU" dirty="0">
                <a:solidFill>
                  <a:srgbClr val="FF0000"/>
                </a:solidFill>
              </a:rPr>
              <a:t>HCT/RBC </a:t>
            </a:r>
            <a:r>
              <a:rPr lang="ru-RU" dirty="0"/>
              <a:t>— средний объём эритроцитов.</a:t>
            </a:r>
          </a:p>
          <a:p>
            <a:r>
              <a:rPr lang="ru-RU" dirty="0">
                <a:solidFill>
                  <a:srgbClr val="FF0000"/>
                </a:solidFill>
              </a:rPr>
              <a:t>HGB/RBC</a:t>
            </a:r>
            <a:r>
              <a:rPr lang="ru-RU" dirty="0"/>
              <a:t> — среднее содержание гемоглобина в эритроците.</a:t>
            </a:r>
          </a:p>
          <a:p>
            <a:r>
              <a:rPr lang="ru-RU" dirty="0">
                <a:solidFill>
                  <a:srgbClr val="FF0000"/>
                </a:solidFill>
              </a:rPr>
              <a:t>HGB/HCT</a:t>
            </a:r>
            <a:r>
              <a:rPr lang="ru-RU" dirty="0"/>
              <a:t> — средняя концентрация гемоглобина в эритроците.</a:t>
            </a:r>
          </a:p>
          <a:p>
            <a:r>
              <a:rPr lang="ru-RU" dirty="0">
                <a:solidFill>
                  <a:srgbClr val="FF0000"/>
                </a:solidFill>
              </a:rPr>
              <a:t>RDW</a:t>
            </a:r>
            <a:r>
              <a:rPr lang="ru-RU" dirty="0"/>
              <a:t> — </a:t>
            </a:r>
            <a:r>
              <a:rPr lang="ru-RU" dirty="0" err="1"/>
              <a:t>Red</a:t>
            </a:r>
            <a:r>
              <a:rPr lang="ru-RU" dirty="0"/>
              <a:t> </a:t>
            </a:r>
            <a:r>
              <a:rPr lang="ru-RU" dirty="0" err="1"/>
              <a:t>cell</a:t>
            </a:r>
            <a:r>
              <a:rPr lang="ru-RU" dirty="0"/>
              <a:t> </a:t>
            </a:r>
            <a:r>
              <a:rPr lang="ru-RU" dirty="0" err="1"/>
              <a:t>Distribution</a:t>
            </a:r>
            <a:r>
              <a:rPr lang="ru-RU" dirty="0"/>
              <a:t> </a:t>
            </a:r>
            <a:r>
              <a:rPr lang="ru-RU" dirty="0" err="1"/>
              <a:t>Width</a:t>
            </a:r>
            <a:r>
              <a:rPr lang="ru-RU" dirty="0"/>
              <a:t> — «ширина распределения эритроцитов» так называемый «</a:t>
            </a:r>
            <a:r>
              <a:rPr lang="ru-RU" dirty="0" err="1"/>
              <a:t>анизоцитоз</a:t>
            </a:r>
            <a:r>
              <a:rPr lang="ru-RU" dirty="0"/>
              <a:t> эритроцитов» — показатель гетерогенности эритроцитов, рассчитывается как коэффициент вариации среднего объёма эритроцитов.</a:t>
            </a:r>
          </a:p>
          <a:p>
            <a:r>
              <a:rPr lang="ru-RU" dirty="0">
                <a:solidFill>
                  <a:srgbClr val="FF0000"/>
                </a:solidFill>
              </a:rPr>
              <a:t>RDW-SD</a:t>
            </a:r>
            <a:r>
              <a:rPr lang="ru-RU" dirty="0"/>
              <a:t> — относительная ширина распределения эритроцитов по объёму, стандартное отклонение.</a:t>
            </a:r>
          </a:p>
          <a:p>
            <a:r>
              <a:rPr lang="ru-RU" dirty="0">
                <a:solidFill>
                  <a:srgbClr val="FF0000"/>
                </a:solidFill>
              </a:rPr>
              <a:t>RDW-CV</a:t>
            </a:r>
            <a:r>
              <a:rPr lang="ru-RU" dirty="0"/>
              <a:t> — относительная ширина распределения эритроцитов по объёму, коэффициент вариации.</a:t>
            </a:r>
          </a:p>
          <a:p>
            <a:r>
              <a:rPr lang="ru-RU" dirty="0">
                <a:solidFill>
                  <a:srgbClr val="FF0000"/>
                </a:solidFill>
              </a:rPr>
              <a:t>P-LCR</a:t>
            </a:r>
            <a:r>
              <a:rPr lang="ru-RU" dirty="0"/>
              <a:t> — коэффициент больших тромбоцитов.</a:t>
            </a:r>
          </a:p>
          <a:p>
            <a:r>
              <a:rPr lang="ru-RU" dirty="0">
                <a:solidFill>
                  <a:srgbClr val="FF0000"/>
                </a:solidFill>
              </a:rPr>
              <a:t>ESR </a:t>
            </a:r>
            <a:r>
              <a:rPr lang="ru-RU" dirty="0"/>
              <a:t>(СОЭ) (скорость оседания эритроцитов) — неспецифический индикатор патологического состояния организма.</a:t>
            </a:r>
          </a:p>
        </p:txBody>
      </p:sp>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16632"/>
            <a:ext cx="7883525"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86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9808"/>
            <a:ext cx="7620000" cy="1143000"/>
          </a:xfrm>
        </p:spPr>
        <p:txBody>
          <a:bodyPr/>
          <a:lstStyle/>
          <a:p>
            <a:r>
              <a:rPr lang="ru-RU" dirty="0"/>
              <a:t>Эритроцитарные индексы</a:t>
            </a:r>
          </a:p>
        </p:txBody>
      </p:sp>
      <p:sp>
        <p:nvSpPr>
          <p:cNvPr id="3" name="Объект 2"/>
          <p:cNvSpPr>
            <a:spLocks noGrp="1"/>
          </p:cNvSpPr>
          <p:nvPr>
            <p:ph idx="1"/>
          </p:nvPr>
        </p:nvSpPr>
        <p:spPr>
          <a:xfrm>
            <a:off x="0" y="1196752"/>
            <a:ext cx="8460432" cy="5661248"/>
          </a:xfrm>
        </p:spPr>
        <p:txBody>
          <a:bodyPr>
            <a:normAutofit/>
          </a:bodyPr>
          <a:lstStyle/>
          <a:p>
            <a:pPr>
              <a:buFont typeface="Wingdings" pitchFamily="2" charset="2"/>
              <a:buChar char="§"/>
            </a:pPr>
            <a:r>
              <a:rPr lang="ru-RU" dirty="0">
                <a:solidFill>
                  <a:srgbClr val="FF0000"/>
                </a:solidFill>
              </a:rPr>
              <a:t>MCV </a:t>
            </a:r>
            <a:r>
              <a:rPr lang="ru-RU" dirty="0"/>
              <a:t>— средний объём эритроцита в кубических микрометрах (мкм) или </a:t>
            </a:r>
            <a:r>
              <a:rPr lang="ru-RU" dirty="0" err="1"/>
              <a:t>фемтолитрах</a:t>
            </a:r>
            <a:r>
              <a:rPr lang="ru-RU" dirty="0"/>
              <a:t> (</a:t>
            </a:r>
            <a:r>
              <a:rPr lang="ru-RU" dirty="0" err="1"/>
              <a:t>фл</a:t>
            </a:r>
            <a:r>
              <a:rPr lang="ru-RU" dirty="0"/>
              <a:t>)</a:t>
            </a:r>
          </a:p>
          <a:p>
            <a:pPr marL="114300" indent="0" algn="ctr">
              <a:buNone/>
            </a:pPr>
            <a:r>
              <a:rPr lang="ru-RU" b="1" dirty="0"/>
              <a:t>норма 80—95 </a:t>
            </a:r>
            <a:r>
              <a:rPr lang="ru-RU" b="1" dirty="0" err="1"/>
              <a:t>фл</a:t>
            </a:r>
            <a:r>
              <a:rPr lang="ru-RU" b="1" dirty="0"/>
              <a:t> </a:t>
            </a:r>
          </a:p>
          <a:p>
            <a:pPr marL="114300" indent="0">
              <a:buNone/>
            </a:pPr>
            <a:r>
              <a:rPr lang="ru-RU" dirty="0"/>
              <a:t>В старых анализах указывали: </a:t>
            </a:r>
            <a:r>
              <a:rPr lang="ru-RU" dirty="0" err="1"/>
              <a:t>микроцитоз</a:t>
            </a:r>
            <a:r>
              <a:rPr lang="ru-RU" dirty="0"/>
              <a:t>, </a:t>
            </a:r>
            <a:r>
              <a:rPr lang="ru-RU" dirty="0" err="1"/>
              <a:t>нормоцитоз</a:t>
            </a:r>
            <a:r>
              <a:rPr lang="ru-RU" dirty="0"/>
              <a:t>, </a:t>
            </a:r>
            <a:r>
              <a:rPr lang="ru-RU" dirty="0" err="1"/>
              <a:t>макроцитоз</a:t>
            </a:r>
            <a:r>
              <a:rPr lang="ru-RU" dirty="0"/>
              <a:t>.</a:t>
            </a:r>
          </a:p>
          <a:p>
            <a:pPr>
              <a:buFont typeface="Wingdings" pitchFamily="2" charset="2"/>
              <a:buChar char="§"/>
            </a:pPr>
            <a:r>
              <a:rPr lang="ru-RU" dirty="0">
                <a:solidFill>
                  <a:srgbClr val="FF0000"/>
                </a:solidFill>
              </a:rPr>
              <a:t>MCH</a:t>
            </a:r>
            <a:r>
              <a:rPr lang="ru-RU" dirty="0"/>
              <a:t> — среднее содержание гемоглобина в отдельном эритроците в абсолютных единицах </a:t>
            </a:r>
          </a:p>
          <a:p>
            <a:pPr marL="114300" indent="0" algn="ctr">
              <a:buNone/>
            </a:pPr>
            <a:r>
              <a:rPr lang="ru-RU" b="1" dirty="0"/>
              <a:t>норма 27—31 </a:t>
            </a:r>
            <a:r>
              <a:rPr lang="ru-RU" b="1" dirty="0" err="1"/>
              <a:t>пг</a:t>
            </a:r>
            <a:endParaRPr lang="ru-RU" b="1" dirty="0"/>
          </a:p>
          <a:p>
            <a:pPr marL="114300" indent="0">
              <a:buNone/>
            </a:pPr>
            <a:r>
              <a:rPr lang="ru-RU" dirty="0"/>
              <a:t> пропорциональное отношению «гемоглобин/количество эритроцитов». Цветной показатель крови в старых анализах. ЦП=MCH*0.03</a:t>
            </a:r>
          </a:p>
          <a:p>
            <a:pPr>
              <a:buFont typeface="Wingdings" pitchFamily="2" charset="2"/>
              <a:buChar char="§"/>
            </a:pPr>
            <a:r>
              <a:rPr lang="ru-RU" dirty="0">
                <a:solidFill>
                  <a:srgbClr val="FF0000"/>
                </a:solidFill>
              </a:rPr>
              <a:t>MCHC </a:t>
            </a:r>
            <a:r>
              <a:rPr lang="ru-RU" dirty="0"/>
              <a:t>— средняя концентрация гемоглобина в </a:t>
            </a:r>
            <a:r>
              <a:rPr lang="ru-RU" dirty="0" err="1"/>
              <a:t>эритроцитарной</a:t>
            </a:r>
            <a:r>
              <a:rPr lang="ru-RU" dirty="0"/>
              <a:t> массе, а не в цельной крови (см. выше HGB) </a:t>
            </a:r>
          </a:p>
          <a:p>
            <a:pPr marL="114300" indent="0" algn="ctr">
              <a:buNone/>
            </a:pPr>
            <a:r>
              <a:rPr lang="ru-RU" b="1" dirty="0"/>
              <a:t>норма 300—380 г/л. </a:t>
            </a:r>
          </a:p>
          <a:p>
            <a:pPr marL="114300" indent="0">
              <a:buNone/>
            </a:pPr>
            <a:r>
              <a:rPr lang="ru-RU" dirty="0"/>
              <a:t>Отражает степень насыщения эритроцита гемоглобином. </a:t>
            </a:r>
          </a:p>
          <a:p>
            <a:pPr>
              <a:buFont typeface="Wingdings" pitchFamily="2" charset="2"/>
              <a:buChar char="§"/>
            </a:pPr>
            <a:endParaRPr lang="ru-RU" dirty="0"/>
          </a:p>
        </p:txBody>
      </p:sp>
    </p:spTree>
    <p:extLst>
      <p:ext uri="{BB962C8B-B14F-4D97-AF65-F5344CB8AC3E}">
        <p14:creationId xmlns:p14="http://schemas.microsoft.com/office/powerpoint/2010/main" val="2405548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7620000" cy="6068144"/>
          </a:xfrm>
        </p:spPr>
        <p:txBody>
          <a:bodyPr>
            <a:normAutofit fontScale="92500" lnSpcReduction="10000"/>
          </a:bodyPr>
          <a:lstStyle/>
          <a:p>
            <a:pPr algn="just">
              <a:buNone/>
            </a:pPr>
            <a:r>
              <a:rPr lang="ru-RU" dirty="0">
                <a:latin typeface="Times New Roman" pitchFamily="18" charset="0"/>
                <a:cs typeface="Times New Roman" pitchFamily="18" charset="0"/>
              </a:rPr>
              <a:t>В 1 мм3 крови человека в норме содержится 4,5—5,5 млн. эритроцитов (у мужчин 4,5—5 млн., у женщин 4—4,5 млн.). Общая поверхность эритроцитов достигает 300 м2. Это в 200 раз больше поверхности тела. Большая площадь поверхности обеспечивает эффективность газообмена, эластичная клеточная мембрана облегчает движение по узким капиллярам, специальная ферментативная система защищает эти клетки от активных форм кислорода. Эритроциты могут перемещаться как по отдельности, так и группами наподобие уложенных в стопку монет создавая концентрирующийся в центре сосуда поток. Длительность циркуляции – 100-120 дней.</a:t>
            </a:r>
          </a:p>
          <a:p>
            <a:pPr algn="just">
              <a:buNone/>
            </a:pPr>
            <a:r>
              <a:rPr lang="ru-RU" dirty="0">
                <a:latin typeface="Times New Roman" pitchFamily="18" charset="0"/>
                <a:cs typeface="Times New Roman" pitchFamily="18" charset="0"/>
              </a:rPr>
              <a:t>Важную роль в сохранении формы и способности к обратимой деформации эритроцитов играют липиды и </a:t>
            </a:r>
            <a:r>
              <a:rPr lang="ru-RU" b="1" dirty="0">
                <a:latin typeface="Times New Roman" pitchFamily="18" charset="0"/>
                <a:cs typeface="Times New Roman" pitchFamily="18" charset="0"/>
              </a:rPr>
              <a:t>белки плазматической мембраны.</a:t>
            </a:r>
            <a:r>
              <a:rPr lang="ru-RU" dirty="0">
                <a:latin typeface="Times New Roman" pitchFamily="18" charset="0"/>
                <a:cs typeface="Times New Roman" pitchFamily="18" charset="0"/>
              </a:rPr>
              <a:t> Три из них - </a:t>
            </a:r>
            <a:r>
              <a:rPr lang="ru-RU" dirty="0" err="1">
                <a:latin typeface="Times New Roman" pitchFamily="18" charset="0"/>
                <a:cs typeface="Times New Roman" pitchFamily="18" charset="0"/>
              </a:rPr>
              <a:t>спектрин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гликофорин</a:t>
            </a:r>
            <a:r>
              <a:rPr lang="ru-RU" dirty="0">
                <a:latin typeface="Times New Roman" pitchFamily="18" charset="0"/>
                <a:cs typeface="Times New Roman" pitchFamily="18" charset="0"/>
              </a:rPr>
              <a:t>, белок полосы 3 - составляют в сумме по весу более 6О% всех мембранных белков.</a:t>
            </a:r>
          </a:p>
          <a:p>
            <a:pPr algn="just">
              <a:buNone/>
            </a:pPr>
            <a:r>
              <a:rPr lang="ru-RU" dirty="0">
                <a:latin typeface="Times New Roman" pitchFamily="18" charset="0"/>
                <a:cs typeface="Times New Roman" pitchFamily="18" charset="0"/>
              </a:rPr>
              <a:t>К N-концевой части белка, расположенной на наружной поверхности мембраны, присоединено около 20 олигосахаридных цепей. Олигосахариды </a:t>
            </a:r>
            <a:r>
              <a:rPr lang="ru-RU" dirty="0" err="1">
                <a:latin typeface="Times New Roman" pitchFamily="18" charset="0"/>
                <a:cs typeface="Times New Roman" pitchFamily="18" charset="0"/>
              </a:rPr>
              <a:t>гликофорина</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антигенные</a:t>
            </a:r>
            <a:r>
              <a:rPr lang="ru-RU" dirty="0">
                <a:latin typeface="Times New Roman" pitchFamily="18" charset="0"/>
                <a:cs typeface="Times New Roman" pitchFamily="18" charset="0"/>
              </a:rPr>
              <a:t> детерминанты системы групп крови АВО. </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7620000" cy="6212160"/>
          </a:xfrm>
        </p:spPr>
        <p:txBody>
          <a:bodyPr>
            <a:normAutofit lnSpcReduction="10000"/>
          </a:bodyPr>
          <a:lstStyle/>
          <a:p>
            <a:pPr algn="just">
              <a:buNone/>
            </a:pPr>
            <a:r>
              <a:rPr lang="ru-RU" dirty="0"/>
              <a:t>  </a:t>
            </a:r>
            <a:r>
              <a:rPr lang="ru-RU" dirty="0" err="1">
                <a:latin typeface="Times New Roman" pitchFamily="18" charset="0"/>
                <a:cs typeface="Times New Roman" pitchFamily="18" charset="0"/>
              </a:rPr>
              <a:t>Спектрин</a:t>
            </a:r>
            <a:r>
              <a:rPr lang="ru-RU" dirty="0">
                <a:latin typeface="Times New Roman" pitchFamily="18" charset="0"/>
                <a:cs typeface="Times New Roman" pitchFamily="18" charset="0"/>
              </a:rPr>
              <a:t> - периферический трансмембранный белок, </a:t>
            </a:r>
            <a:r>
              <a:rPr lang="ru-RU" dirty="0" err="1">
                <a:latin typeface="Times New Roman" pitchFamily="18" charset="0"/>
                <a:cs typeface="Times New Roman" pitchFamily="18" charset="0"/>
              </a:rPr>
              <a:t>нековалентно</a:t>
            </a:r>
            <a:r>
              <a:rPr lang="ru-RU" dirty="0">
                <a:latin typeface="Times New Roman" pitchFamily="18" charset="0"/>
                <a:cs typeface="Times New Roman" pitchFamily="18" charset="0"/>
              </a:rPr>
              <a:t> связанный с цитоплазматической поверхностью липидного </a:t>
            </a:r>
            <a:r>
              <a:rPr lang="ru-RU" dirty="0" err="1">
                <a:latin typeface="Times New Roman" pitchFamily="18" charset="0"/>
                <a:cs typeface="Times New Roman" pitchFamily="18" charset="0"/>
              </a:rPr>
              <a:t>бислоя</a:t>
            </a:r>
            <a:r>
              <a:rPr lang="ru-RU" dirty="0">
                <a:latin typeface="Times New Roman" pitchFamily="18" charset="0"/>
                <a:cs typeface="Times New Roman" pitchFamily="18" charset="0"/>
              </a:rPr>
              <a:t> мембраны. Он представляет собой длинную, тонкую, гибкую фибриллу и является основным белком </a:t>
            </a:r>
            <a:r>
              <a:rPr lang="ru-RU" dirty="0" err="1">
                <a:latin typeface="Times New Roman" pitchFamily="18" charset="0"/>
                <a:cs typeface="Times New Roman" pitchFamily="18" charset="0"/>
              </a:rPr>
              <a:t>цитоскелета</a:t>
            </a:r>
            <a:r>
              <a:rPr lang="ru-RU" dirty="0">
                <a:latin typeface="Times New Roman" pitchFamily="18" charset="0"/>
                <a:cs typeface="Times New Roman" pitchFamily="18" charset="0"/>
              </a:rPr>
              <a:t> эритроцитов. </a:t>
            </a:r>
            <a:r>
              <a:rPr lang="ru-RU" dirty="0" err="1">
                <a:latin typeface="Times New Roman" pitchFamily="18" charset="0"/>
                <a:cs typeface="Times New Roman" pitchFamily="18" charset="0"/>
              </a:rPr>
              <a:t>Спектрин</a:t>
            </a:r>
            <a:r>
              <a:rPr lang="ru-RU" dirty="0">
                <a:latin typeface="Times New Roman" pitchFamily="18" charset="0"/>
                <a:cs typeface="Times New Roman" pitchFamily="18" charset="0"/>
              </a:rPr>
              <a:t> состоит из </a:t>
            </a:r>
            <a:r>
              <a:rPr lang="ru-RU" dirty="0" err="1">
                <a:latin typeface="Times New Roman" pitchFamily="18" charset="0"/>
                <a:cs typeface="Times New Roman" pitchFamily="18" charset="0"/>
              </a:rPr>
              <a:t>α- </a:t>
            </a:r>
            <a:r>
              <a:rPr lang="ru-RU" dirty="0">
                <a:latin typeface="Times New Roman" pitchFamily="18" charset="0"/>
                <a:cs typeface="Times New Roman" pitchFamily="18" charset="0"/>
              </a:rPr>
              <a:t>и </a:t>
            </a:r>
            <a:r>
              <a:rPr lang="ru-RU" dirty="0" err="1">
                <a:latin typeface="Times New Roman" pitchFamily="18" charset="0"/>
                <a:cs typeface="Times New Roman" pitchFamily="18" charset="0"/>
              </a:rPr>
              <a:t>β-полипептидных </a:t>
            </a:r>
            <a:r>
              <a:rPr lang="ru-RU" dirty="0">
                <a:latin typeface="Times New Roman" pitchFamily="18" charset="0"/>
                <a:cs typeface="Times New Roman" pitchFamily="18" charset="0"/>
              </a:rPr>
              <a:t>цепей, имеющих доменное строение; </a:t>
            </a:r>
            <a:r>
              <a:rPr lang="ru-RU" dirty="0" err="1">
                <a:latin typeface="Times New Roman" pitchFamily="18" charset="0"/>
                <a:cs typeface="Times New Roman" pitchFamily="18" charset="0"/>
              </a:rPr>
              <a:t>α- </a:t>
            </a:r>
            <a:r>
              <a:rPr lang="ru-RU" dirty="0">
                <a:latin typeface="Times New Roman" pitchFamily="18" charset="0"/>
                <a:cs typeface="Times New Roman" pitchFamily="18" charset="0"/>
              </a:rPr>
              <a:t>и </a:t>
            </a:r>
            <a:r>
              <a:rPr lang="ru-RU" dirty="0" err="1">
                <a:latin typeface="Times New Roman" pitchFamily="18" charset="0"/>
                <a:cs typeface="Times New Roman" pitchFamily="18" charset="0"/>
              </a:rPr>
              <a:t>β-цепи димера</a:t>
            </a:r>
            <a:r>
              <a:rPr lang="ru-RU" dirty="0">
                <a:latin typeface="Times New Roman" pitchFamily="18" charset="0"/>
                <a:cs typeface="Times New Roman" pitchFamily="18" charset="0"/>
              </a:rPr>
              <a:t> расположены </a:t>
            </a:r>
            <a:r>
              <a:rPr lang="ru-RU" dirty="0" err="1">
                <a:latin typeface="Times New Roman" pitchFamily="18" charset="0"/>
                <a:cs typeface="Times New Roman" pitchFamily="18" charset="0"/>
              </a:rPr>
              <a:t>антипараллельно</a:t>
            </a:r>
            <a:r>
              <a:rPr lang="ru-RU" dirty="0">
                <a:latin typeface="Times New Roman" pitchFamily="18" charset="0"/>
                <a:cs typeface="Times New Roman" pitchFamily="18" charset="0"/>
              </a:rPr>
              <a:t>, перекручены друг с другом и </a:t>
            </a:r>
            <a:r>
              <a:rPr lang="ru-RU" dirty="0" err="1">
                <a:latin typeface="Times New Roman" pitchFamily="18" charset="0"/>
                <a:cs typeface="Times New Roman" pitchFamily="18" charset="0"/>
              </a:rPr>
              <a:t>нековалентно</a:t>
            </a:r>
            <a:r>
              <a:rPr lang="ru-RU" dirty="0">
                <a:latin typeface="Times New Roman" pitchFamily="18" charset="0"/>
                <a:cs typeface="Times New Roman" pitchFamily="18" charset="0"/>
              </a:rPr>
              <a:t> взаимодействуют во многих точках. </a:t>
            </a:r>
            <a:r>
              <a:rPr lang="ru-RU" dirty="0" err="1">
                <a:latin typeface="Times New Roman" pitchFamily="18" charset="0"/>
                <a:cs typeface="Times New Roman" pitchFamily="18" charset="0"/>
              </a:rPr>
              <a:t>Спектрин</a:t>
            </a:r>
            <a:r>
              <a:rPr lang="ru-RU" dirty="0">
                <a:latin typeface="Times New Roman" pitchFamily="18" charset="0"/>
                <a:cs typeface="Times New Roman" pitchFamily="18" charset="0"/>
              </a:rPr>
              <a:t> может прикрепляться к мембране и с помощью белка </a:t>
            </a:r>
            <a:r>
              <a:rPr lang="ru-RU" dirty="0" err="1">
                <a:latin typeface="Times New Roman" pitchFamily="18" charset="0"/>
                <a:cs typeface="Times New Roman" pitchFamily="18" charset="0"/>
              </a:rPr>
              <a:t>анкирина</a:t>
            </a:r>
            <a:r>
              <a:rPr lang="ru-RU" dirty="0">
                <a:latin typeface="Times New Roman" pitchFamily="18" charset="0"/>
                <a:cs typeface="Times New Roman" pitchFamily="18" charset="0"/>
              </a:rPr>
              <a:t>. Этот крупный белок соединяется с </a:t>
            </a:r>
            <a:r>
              <a:rPr lang="ru-RU" dirty="0" err="1">
                <a:latin typeface="Times New Roman" pitchFamily="18" charset="0"/>
                <a:cs typeface="Times New Roman" pitchFamily="18" charset="0"/>
              </a:rPr>
              <a:t>β-цепью спектрина</a:t>
            </a:r>
            <a:r>
              <a:rPr lang="ru-RU" dirty="0">
                <a:latin typeface="Times New Roman" pitchFamily="18" charset="0"/>
                <a:cs typeface="Times New Roman" pitchFamily="18" charset="0"/>
              </a:rPr>
              <a:t> и цитоплазматическим доменом интегрального белка мембраны - белка полосы 3. Каждый </a:t>
            </a:r>
            <a:r>
              <a:rPr lang="ru-RU" dirty="0" err="1">
                <a:latin typeface="Times New Roman" pitchFamily="18" charset="0"/>
                <a:cs typeface="Times New Roman" pitchFamily="18" charset="0"/>
              </a:rPr>
              <a:t>димер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спектрина</a:t>
            </a:r>
            <a:r>
              <a:rPr lang="ru-RU" dirty="0">
                <a:latin typeface="Times New Roman" pitchFamily="18" charset="0"/>
                <a:cs typeface="Times New Roman" pitchFamily="18" charset="0"/>
              </a:rPr>
              <a:t> состоит из двух </a:t>
            </a:r>
            <a:r>
              <a:rPr lang="ru-RU" dirty="0" err="1">
                <a:latin typeface="Times New Roman" pitchFamily="18" charset="0"/>
                <a:cs typeface="Times New Roman" pitchFamily="18" charset="0"/>
              </a:rPr>
              <a:t>антипараллельных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нековалентносвязанных</a:t>
            </a:r>
            <a:r>
              <a:rPr lang="ru-RU" dirty="0">
                <a:latin typeface="Times New Roman" pitchFamily="18" charset="0"/>
                <a:cs typeface="Times New Roman" pitchFamily="18" charset="0"/>
              </a:rPr>
              <a:t> между собой </a:t>
            </a:r>
            <a:r>
              <a:rPr lang="ru-RU" dirty="0" err="1">
                <a:latin typeface="Times New Roman" pitchFamily="18" charset="0"/>
                <a:cs typeface="Times New Roman" pitchFamily="18" charset="0"/>
              </a:rPr>
              <a:t>α- </a:t>
            </a:r>
            <a:r>
              <a:rPr lang="ru-RU" dirty="0">
                <a:latin typeface="Times New Roman" pitchFamily="18" charset="0"/>
                <a:cs typeface="Times New Roman" pitchFamily="18" charset="0"/>
              </a:rPr>
              <a:t>и </a:t>
            </a:r>
            <a:r>
              <a:rPr lang="ru-RU" dirty="0" err="1">
                <a:latin typeface="Times New Roman" pitchFamily="18" charset="0"/>
                <a:cs typeface="Times New Roman" pitchFamily="18" charset="0"/>
              </a:rPr>
              <a:t>β-полипептидных </a:t>
            </a:r>
            <a:r>
              <a:rPr lang="ru-RU" dirty="0">
                <a:latin typeface="Times New Roman" pitchFamily="18" charset="0"/>
                <a:cs typeface="Times New Roman" pitchFamily="18" charset="0"/>
              </a:rPr>
              <a:t>цепей (А). Белок полосы 4.1 образует со </a:t>
            </a:r>
            <a:r>
              <a:rPr lang="ru-RU" dirty="0" err="1">
                <a:latin typeface="Times New Roman" pitchFamily="18" charset="0"/>
                <a:cs typeface="Times New Roman" pitchFamily="18" charset="0"/>
              </a:rPr>
              <a:t>спетрином</a:t>
            </a:r>
            <a:r>
              <a:rPr lang="ru-RU" dirty="0">
                <a:latin typeface="Times New Roman" pitchFamily="18" charset="0"/>
                <a:cs typeface="Times New Roman" pitchFamily="18" charset="0"/>
              </a:rPr>
              <a:t> и актином "узловой комплекс", который посредством белка полосы 4.1 связывается с цитоплазматическим доменом </a:t>
            </a:r>
            <a:r>
              <a:rPr lang="ru-RU" dirty="0" err="1">
                <a:latin typeface="Times New Roman" pitchFamily="18" charset="0"/>
                <a:cs typeface="Times New Roman" pitchFamily="18" charset="0"/>
              </a:rPr>
              <a:t>гликофорина</a:t>
            </a:r>
            <a:r>
              <a:rPr lang="ru-RU" dirty="0">
                <a:latin typeface="Times New Roman" pitchFamily="18" charset="0"/>
                <a:cs typeface="Times New Roman" pitchFamily="18" charset="0"/>
              </a:rPr>
              <a:t>.</a:t>
            </a:r>
          </a:p>
          <a:p>
            <a:r>
              <a:rPr lang="ru-RU" dirty="0"/>
              <a:t> </a:t>
            </a:r>
          </a:p>
          <a:p>
            <a:endParaRPr lang="ru-RU"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16632"/>
            <a:ext cx="7620000" cy="6552728"/>
          </a:xfrm>
        </p:spPr>
        <p:txBody>
          <a:bodyPr>
            <a:normAutofit/>
          </a:bodyPr>
          <a:lstStyle/>
          <a:p>
            <a:pPr algn="just">
              <a:buNone/>
            </a:pPr>
            <a:r>
              <a:rPr lang="ru-RU" dirty="0" err="1">
                <a:latin typeface="Times New Roman" pitchFamily="18" charset="0"/>
                <a:cs typeface="Times New Roman" pitchFamily="18" charset="0"/>
              </a:rPr>
              <a:t>Анкирин</a:t>
            </a:r>
            <a:r>
              <a:rPr lang="ru-RU" dirty="0">
                <a:latin typeface="Times New Roman" pitchFamily="18" charset="0"/>
                <a:cs typeface="Times New Roman" pitchFamily="18" charset="0"/>
              </a:rPr>
              <a:t> соединяет </a:t>
            </a:r>
            <a:r>
              <a:rPr lang="ru-RU" dirty="0" err="1">
                <a:latin typeface="Times New Roman" pitchFamily="18" charset="0"/>
                <a:cs typeface="Times New Roman" pitchFamily="18" charset="0"/>
              </a:rPr>
              <a:t>спектрин</a:t>
            </a:r>
            <a:r>
              <a:rPr lang="ru-RU" dirty="0">
                <a:latin typeface="Times New Roman" pitchFamily="18" charset="0"/>
                <a:cs typeface="Times New Roman" pitchFamily="18" charset="0"/>
              </a:rPr>
              <a:t> с основным интегральным белком плазматической мембраны - белком полосы 3 (Б). На цитоплазматической поверхности мембраны эритроцита имеется гибкая </a:t>
            </a:r>
            <a:r>
              <a:rPr lang="ru-RU" dirty="0" err="1">
                <a:latin typeface="Times New Roman" pitchFamily="18" charset="0"/>
                <a:cs typeface="Times New Roman" pitchFamily="18" charset="0"/>
              </a:rPr>
              <a:t>сетеобразная</a:t>
            </a:r>
            <a:r>
              <a:rPr lang="ru-RU" dirty="0">
                <a:latin typeface="Times New Roman" pitchFamily="18" charset="0"/>
                <a:cs typeface="Times New Roman" pitchFamily="18" charset="0"/>
              </a:rPr>
              <a:t> структура, состоящая из белков и обеспечивающая пластичность эритроцита при прохождении им через мелкие капилляры (В).</a:t>
            </a:r>
          </a:p>
          <a:p>
            <a:pPr algn="just">
              <a:buNone/>
            </a:pPr>
            <a:r>
              <a:rPr lang="ru-RU" dirty="0">
                <a:latin typeface="Times New Roman" pitchFamily="18" charset="0"/>
                <a:cs typeface="Times New Roman" pitchFamily="18" charset="0"/>
              </a:rPr>
              <a:t>Интегральный белок полосы 3 - белок-переносчик ионов С1- и НСО3- через плазматическую мембрану эритроцитов по механизму пассивного антипорта. Поступающий из тканей в эритроциты СО2 под действием фермента карбоангидразы превращается в слабую угольную кислоту, которая распадается на Н+ и НСО3-. Образующиеся при этом протоны присоединяются к гемоглобину, уменьшая его сродство к О2, а бикарбонаты с помощью белка полосы 3 обмениваются на </a:t>
            </a:r>
            <a:r>
              <a:rPr lang="ru-RU" dirty="0" err="1">
                <a:latin typeface="Times New Roman" pitchFamily="18" charset="0"/>
                <a:cs typeface="Times New Roman" pitchFamily="18" charset="0"/>
              </a:rPr>
              <a:t>Cl</a:t>
            </a:r>
            <a:r>
              <a:rPr lang="ru-RU" dirty="0">
                <a:latin typeface="Times New Roman" pitchFamily="18" charset="0"/>
                <a:cs typeface="Times New Roman" pitchFamily="18" charset="0"/>
              </a:rPr>
              <a:t>- и выходят в плазму крови. </a:t>
            </a:r>
          </a:p>
          <a:p>
            <a:pPr algn="just">
              <a:buNone/>
            </a:pPr>
            <a:r>
              <a:rPr lang="ru-RU" dirty="0">
                <a:latin typeface="Times New Roman" pitchFamily="18" charset="0"/>
                <a:cs typeface="Times New Roman" pitchFamily="18" charset="0"/>
              </a:rPr>
              <a:t> </a:t>
            </a:r>
          </a:p>
          <a:p>
            <a:pPr algn="just">
              <a:buNone/>
            </a:pPr>
            <a:r>
              <a:rPr lang="ru-RU" dirty="0">
                <a:latin typeface="Times New Roman" pitchFamily="18" charset="0"/>
                <a:cs typeface="Times New Roman" pitchFamily="18" charset="0"/>
              </a:rPr>
              <a:t> Н2О + СО2 → Н2СО3 → Н+ + НСО3- → обмен на </a:t>
            </a:r>
            <a:r>
              <a:rPr lang="ru-RU" dirty="0" err="1">
                <a:latin typeface="Times New Roman" pitchFamily="18" charset="0"/>
                <a:cs typeface="Times New Roman" pitchFamily="18" charset="0"/>
              </a:rPr>
              <a:t>Сl</a:t>
            </a:r>
            <a:r>
              <a:rPr lang="ru-RU" dirty="0">
                <a:latin typeface="Times New Roman" pitchFamily="18" charset="0"/>
                <a:cs typeface="Times New Roman" pitchFamily="18" charset="0"/>
              </a:rPr>
              <a:t>- . </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7620000" cy="6212160"/>
          </a:xfrm>
        </p:spPr>
        <p:txBody>
          <a:bodyPr>
            <a:normAutofit fontScale="92500"/>
          </a:bodyPr>
          <a:lstStyle/>
          <a:p>
            <a:pPr algn="just">
              <a:buNone/>
            </a:pPr>
            <a:r>
              <a:rPr lang="ru-RU" dirty="0"/>
              <a:t>  </a:t>
            </a:r>
            <a:r>
              <a:rPr lang="ru-RU" dirty="0">
                <a:latin typeface="Times New Roman" pitchFamily="18" charset="0"/>
                <a:cs typeface="Times New Roman" pitchFamily="18" charset="0"/>
              </a:rPr>
              <a:t>В лёгких увеличение парциального давления кислорода и взаимодействие его с гемоглобином приводят к вытеснению протонов из гемоглобина, обмену внутриклеточного </a:t>
            </a:r>
            <a:r>
              <a:rPr lang="ru-RU" dirty="0" err="1">
                <a:latin typeface="Times New Roman" pitchFamily="18" charset="0"/>
                <a:cs typeface="Times New Roman" pitchFamily="18" charset="0"/>
              </a:rPr>
              <a:t>Сl</a:t>
            </a:r>
            <a:r>
              <a:rPr lang="ru-RU" dirty="0">
                <a:latin typeface="Times New Roman" pitchFamily="18" charset="0"/>
                <a:cs typeface="Times New Roman" pitchFamily="18" charset="0"/>
              </a:rPr>
              <a:t>- на НСО3- через белок полосы 3, образованию угольной кислоты и её разрушению на СО2 и Н2О.</a:t>
            </a:r>
          </a:p>
          <a:p>
            <a:pPr algn="just">
              <a:buNone/>
            </a:pPr>
            <a:r>
              <a:rPr lang="ru-RU" dirty="0">
                <a:latin typeface="Times New Roman" pitchFamily="18" charset="0"/>
                <a:cs typeface="Times New Roman" pitchFamily="18" charset="0"/>
              </a:rPr>
              <a:t>Мембранный фермент </a:t>
            </a:r>
            <a:r>
              <a:rPr lang="ru-RU" dirty="0" err="1">
                <a:latin typeface="Times New Roman" pitchFamily="18" charset="0"/>
                <a:cs typeface="Times New Roman" pitchFamily="18" charset="0"/>
              </a:rPr>
              <a:t>Nа+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К+-АТФ-аза</a:t>
            </a:r>
            <a:r>
              <a:rPr lang="ru-RU" dirty="0">
                <a:latin typeface="Times New Roman" pitchFamily="18" charset="0"/>
                <a:cs typeface="Times New Roman" pitchFamily="18" charset="0"/>
              </a:rPr>
              <a:t> обеспечивает поддержание градиента концентраций </a:t>
            </a:r>
            <a:r>
              <a:rPr lang="ru-RU" dirty="0" err="1">
                <a:latin typeface="Times New Roman" pitchFamily="18" charset="0"/>
                <a:cs typeface="Times New Roman" pitchFamily="18" charset="0"/>
              </a:rPr>
              <a:t>Na+</a:t>
            </a:r>
            <a:r>
              <a:rPr lang="ru-RU" dirty="0">
                <a:latin typeface="Times New Roman" pitchFamily="18" charset="0"/>
                <a:cs typeface="Times New Roman" pitchFamily="18" charset="0"/>
              </a:rPr>
              <a:t> и К+ по обе стороны мембраны. При снижении активности </a:t>
            </a:r>
            <a:r>
              <a:rPr lang="ru-RU" dirty="0" err="1">
                <a:latin typeface="Times New Roman" pitchFamily="18" charset="0"/>
                <a:cs typeface="Times New Roman" pitchFamily="18" charset="0"/>
              </a:rPr>
              <a:t>Na+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К+-АТФ-азы</a:t>
            </a:r>
            <a:r>
              <a:rPr lang="ru-RU" dirty="0">
                <a:latin typeface="Times New Roman" pitchFamily="18" charset="0"/>
                <a:cs typeface="Times New Roman" pitchFamily="18" charset="0"/>
              </a:rPr>
              <a:t> концентрация </a:t>
            </a:r>
            <a:r>
              <a:rPr lang="ru-RU" dirty="0" err="1">
                <a:latin typeface="Times New Roman" pitchFamily="18" charset="0"/>
                <a:cs typeface="Times New Roman" pitchFamily="18" charset="0"/>
              </a:rPr>
              <a:t>Na+</a:t>
            </a:r>
            <a:r>
              <a:rPr lang="ru-RU" dirty="0">
                <a:latin typeface="Times New Roman" pitchFamily="18" charset="0"/>
                <a:cs typeface="Times New Roman" pitchFamily="18" charset="0"/>
              </a:rPr>
              <a:t> в клетке повышается, так как небольшие ионы могут проходить через мембрану простой диффузией. Это приводит к увеличению осмотического давления, увеличению поступления воды в эритроцит и к его гибели в результате разрушения клеточной мембраны - гемолизу. </a:t>
            </a:r>
          </a:p>
          <a:p>
            <a:pPr algn="just">
              <a:buNone/>
            </a:pPr>
            <a:r>
              <a:rPr lang="ru-RU" dirty="0">
                <a:latin typeface="Times New Roman" pitchFamily="18" charset="0"/>
                <a:cs typeface="Times New Roman" pitchFamily="18" charset="0"/>
              </a:rPr>
              <a:t>Са2+-АТФ-аза - мембранный фермент, осуществляющий выведение из эритроцитов ионов кальция и поддерживающий градиент концентрации этого иона по обе стороны мембраны.</a:t>
            </a:r>
          </a:p>
          <a:p>
            <a:pPr algn="just">
              <a:buNone/>
            </a:pPr>
            <a:r>
              <a:rPr lang="ru-RU" dirty="0">
                <a:latin typeface="Times New Roman" pitchFamily="18" charset="0"/>
                <a:cs typeface="Times New Roman" pitchFamily="18" charset="0"/>
              </a:rPr>
              <a:t>Белки  </a:t>
            </a:r>
            <a:r>
              <a:rPr lang="ru-RU" dirty="0" err="1">
                <a:latin typeface="Times New Roman" pitchFamily="18" charset="0"/>
                <a:cs typeface="Times New Roman" pitchFamily="18" charset="0"/>
              </a:rPr>
              <a:t>аквопорины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Aquaporins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AQPs</a:t>
            </a:r>
            <a:r>
              <a:rPr lang="ru-RU" dirty="0">
                <a:latin typeface="Times New Roman" pitchFamily="18" charset="0"/>
                <a:cs typeface="Times New Roman" pitchFamily="18" charset="0"/>
              </a:rPr>
              <a:t>) транспортирует воду через клеточные мембраны в ответ на осмотические градиенты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20000" cy="706090"/>
          </a:xfrm>
        </p:spPr>
        <p:txBody>
          <a:bodyPr/>
          <a:lstStyle/>
          <a:p>
            <a:r>
              <a:rPr lang="ru-RU" sz="4000" b="1" dirty="0">
                <a:latin typeface="Times New Roman" pitchFamily="18" charset="0"/>
                <a:cs typeface="Times New Roman" pitchFamily="18" charset="0"/>
              </a:rPr>
              <a:t>Белки </a:t>
            </a:r>
            <a:r>
              <a:rPr lang="ru-RU" sz="4000" b="1" dirty="0" smtClean="0">
                <a:latin typeface="Times New Roman" pitchFamily="18" charset="0"/>
                <a:cs typeface="Times New Roman" pitchFamily="18" charset="0"/>
              </a:rPr>
              <a:t>цитоплазмы эритроцитов</a:t>
            </a:r>
            <a:r>
              <a:rPr lang="ru-RU" sz="4000" dirty="0">
                <a:latin typeface="Times New Roman" pitchFamily="18" charset="0"/>
                <a:cs typeface="Times New Roman" pitchFamily="18" charset="0"/>
              </a:rPr>
              <a:t/>
            </a:r>
            <a:br>
              <a:rPr lang="ru-RU" sz="4000" dirty="0">
                <a:latin typeface="Times New Roman" pitchFamily="18" charset="0"/>
                <a:cs typeface="Times New Roman" pitchFamily="18" charset="0"/>
              </a:rPr>
            </a:br>
            <a:r>
              <a:rPr lang="ru-RU" b="1" dirty="0"/>
              <a:t> </a:t>
            </a:r>
            <a:endParaRPr lang="ru-RU" dirty="0"/>
          </a:p>
        </p:txBody>
      </p:sp>
      <p:sp>
        <p:nvSpPr>
          <p:cNvPr id="3" name="Содержимое 2"/>
          <p:cNvSpPr>
            <a:spLocks noGrp="1"/>
          </p:cNvSpPr>
          <p:nvPr>
            <p:ph idx="1"/>
          </p:nvPr>
        </p:nvSpPr>
        <p:spPr>
          <a:xfrm>
            <a:off x="0" y="548680"/>
            <a:ext cx="8460432" cy="3960440"/>
          </a:xfrm>
        </p:spPr>
        <p:txBody>
          <a:bodyPr>
            <a:normAutofit lnSpcReduction="10000"/>
          </a:bodyPr>
          <a:lstStyle/>
          <a:p>
            <a:pPr algn="just">
              <a:buNone/>
            </a:pPr>
            <a:r>
              <a:rPr lang="ru-RU" dirty="0"/>
              <a:t>    </a:t>
            </a:r>
            <a:r>
              <a:rPr lang="ru-RU" dirty="0">
                <a:solidFill>
                  <a:srgbClr val="FF0000"/>
                </a:solidFill>
                <a:latin typeface="Times New Roman" pitchFamily="18" charset="0"/>
                <a:cs typeface="Times New Roman" pitchFamily="18" charset="0"/>
              </a:rPr>
              <a:t>Основным  белком эритроцитов, на долю которого приходится около 98 % всей массы белков цитоплазмы, является гемоглобин. Последний является </a:t>
            </a:r>
            <a:r>
              <a:rPr lang="ru-RU" dirty="0" err="1">
                <a:solidFill>
                  <a:srgbClr val="FF0000"/>
                </a:solidFill>
                <a:latin typeface="Times New Roman" pitchFamily="18" charset="0"/>
                <a:cs typeface="Times New Roman" pitchFamily="18" charset="0"/>
              </a:rPr>
              <a:t>гетеродимерным</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тетрамером</a:t>
            </a:r>
            <a:r>
              <a:rPr lang="ru-RU" dirty="0">
                <a:solidFill>
                  <a:srgbClr val="FF0000"/>
                </a:solidFill>
                <a:latin typeface="Times New Roman" pitchFamily="18" charset="0"/>
                <a:cs typeface="Times New Roman" pitchFamily="18" charset="0"/>
              </a:rPr>
              <a:t>,  состоящим  из  четырех полипептидных цепей, соединенных с четырьмя молекулами </a:t>
            </a:r>
            <a:r>
              <a:rPr lang="ru-RU" dirty="0" err="1">
                <a:solidFill>
                  <a:srgbClr val="FF0000"/>
                </a:solidFill>
                <a:latin typeface="Times New Roman" pitchFamily="18" charset="0"/>
                <a:cs typeface="Times New Roman" pitchFamily="18" charset="0"/>
              </a:rPr>
              <a:t>гема</a:t>
            </a:r>
            <a:r>
              <a:rPr lang="ru-RU" dirty="0">
                <a:solidFill>
                  <a:srgbClr val="FF0000"/>
                </a:solidFill>
                <a:latin typeface="Times New Roman" pitchFamily="18" charset="0"/>
                <a:cs typeface="Times New Roman" pitchFamily="18" charset="0"/>
              </a:rPr>
              <a:t>. </a:t>
            </a:r>
            <a:r>
              <a:rPr lang="ru-RU" dirty="0">
                <a:latin typeface="Times New Roman" pitchFamily="18" charset="0"/>
                <a:cs typeface="Times New Roman" pitchFamily="18" charset="0"/>
              </a:rPr>
              <a:t>В свою очередь </a:t>
            </a:r>
            <a:r>
              <a:rPr lang="ru-RU" dirty="0" err="1">
                <a:latin typeface="Times New Roman" pitchFamily="18" charset="0"/>
                <a:cs typeface="Times New Roman" pitchFamily="18" charset="0"/>
              </a:rPr>
              <a:t>гем</a:t>
            </a:r>
            <a:r>
              <a:rPr lang="ru-RU" dirty="0">
                <a:latin typeface="Times New Roman" pitchFamily="18" charset="0"/>
                <a:cs typeface="Times New Roman" pitchFamily="18" charset="0"/>
              </a:rPr>
              <a:t> – это молекула </a:t>
            </a:r>
            <a:r>
              <a:rPr lang="ru-RU" dirty="0" err="1">
                <a:latin typeface="Times New Roman" pitchFamily="18" charset="0"/>
                <a:cs typeface="Times New Roman" pitchFamily="18" charset="0"/>
              </a:rPr>
              <a:t>протопорфина</a:t>
            </a:r>
            <a:r>
              <a:rPr lang="ru-RU" dirty="0">
                <a:latin typeface="Times New Roman" pitchFamily="18" charset="0"/>
                <a:cs typeface="Times New Roman" pitchFamily="18" charset="0"/>
              </a:rPr>
              <a:t> IX, связанная с анионом железа.  </a:t>
            </a:r>
            <a:r>
              <a:rPr lang="ru-RU" dirty="0">
                <a:solidFill>
                  <a:srgbClr val="FF0000"/>
                </a:solidFill>
                <a:latin typeface="Times New Roman" pitchFamily="18" charset="0"/>
                <a:cs typeface="Times New Roman" pitchFamily="18" charset="0"/>
              </a:rPr>
              <a:t>Каждый  </a:t>
            </a:r>
            <a:r>
              <a:rPr lang="ru-RU" dirty="0" err="1">
                <a:solidFill>
                  <a:srgbClr val="FF0000"/>
                </a:solidFill>
                <a:latin typeface="Times New Roman" pitchFamily="18" charset="0"/>
                <a:cs typeface="Times New Roman" pitchFamily="18" charset="0"/>
              </a:rPr>
              <a:t>тетрамер</a:t>
            </a:r>
            <a:r>
              <a:rPr lang="ru-RU" dirty="0">
                <a:solidFill>
                  <a:srgbClr val="FF0000"/>
                </a:solidFill>
                <a:latin typeface="Times New Roman" pitchFamily="18" charset="0"/>
                <a:cs typeface="Times New Roman" pitchFamily="18" charset="0"/>
              </a:rPr>
              <a:t>  гемоглобина  может обратимо связывать и транспортировать не более 4-х молекул кислорода. </a:t>
            </a:r>
            <a:r>
              <a:rPr lang="ru-RU" dirty="0">
                <a:latin typeface="Times New Roman" pitchFamily="18" charset="0"/>
                <a:cs typeface="Times New Roman" pitchFamily="18" charset="0"/>
              </a:rPr>
              <a:t>К числу основных гемоглобинов (</a:t>
            </a:r>
            <a:r>
              <a:rPr lang="ru-RU" dirty="0" err="1">
                <a:latin typeface="Times New Roman" pitchFamily="18" charset="0"/>
                <a:cs typeface="Times New Roman" pitchFamily="18" charset="0"/>
              </a:rPr>
              <a:t>Hb</a:t>
            </a:r>
            <a:r>
              <a:rPr lang="ru-RU" dirty="0">
                <a:latin typeface="Times New Roman" pitchFamily="18" charset="0"/>
                <a:cs typeface="Times New Roman" pitchFamily="18" charset="0"/>
              </a:rPr>
              <a:t>) взрослого человека относится гемоглобин А (от слова </a:t>
            </a:r>
            <a:r>
              <a:rPr lang="ru-RU" dirty="0" err="1">
                <a:latin typeface="Times New Roman" pitchFamily="18" charset="0"/>
                <a:cs typeface="Times New Roman" pitchFamily="18" charset="0"/>
              </a:rPr>
              <a:t>adultus</a:t>
            </a:r>
            <a:r>
              <a:rPr lang="ru-RU" dirty="0">
                <a:latin typeface="Times New Roman" pitchFamily="18" charset="0"/>
                <a:cs typeface="Times New Roman" pitchFamily="18" charset="0"/>
              </a:rPr>
              <a:t> – взрослый), на долю которого приходится 96–98 % и в составе которого имеются две </a:t>
            </a:r>
            <a:r>
              <a:rPr lang="ru-RU" dirty="0" err="1">
                <a:latin typeface="Times New Roman" pitchFamily="18" charset="0"/>
                <a:cs typeface="Times New Roman" pitchFamily="18" charset="0"/>
              </a:rPr>
              <a:t>α- </a:t>
            </a:r>
            <a:r>
              <a:rPr lang="ru-RU" dirty="0">
                <a:latin typeface="Times New Roman" pitchFamily="18" charset="0"/>
                <a:cs typeface="Times New Roman" pitchFamily="18" charset="0"/>
              </a:rPr>
              <a:t>и две </a:t>
            </a:r>
            <a:r>
              <a:rPr lang="ru-RU" dirty="0" err="1">
                <a:latin typeface="Times New Roman" pitchFamily="18" charset="0"/>
                <a:cs typeface="Times New Roman" pitchFamily="18" charset="0"/>
              </a:rPr>
              <a:t>β-цепи </a:t>
            </a:r>
            <a:r>
              <a:rPr lang="ru-RU" dirty="0">
                <a:latin typeface="Times New Roman" pitchFamily="18" charset="0"/>
                <a:cs typeface="Times New Roman" pitchFamily="18" charset="0"/>
              </a:rPr>
              <a:t>(α2β2). </a:t>
            </a:r>
          </a:p>
        </p:txBody>
      </p:sp>
      <p:pic>
        <p:nvPicPr>
          <p:cNvPr id="10244" name="Picture 4" descr="Структура гема гемоглобина"/>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132" y="4293096"/>
            <a:ext cx="9036496" cy="2420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21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412776"/>
            <a:ext cx="8280920" cy="4988024"/>
          </a:xfrm>
        </p:spPr>
        <p:txBody>
          <a:bodyPr>
            <a:normAutofit/>
          </a:bodyPr>
          <a:lstStyle/>
          <a:p>
            <a:pPr algn="just">
              <a:buNone/>
            </a:pPr>
            <a:r>
              <a:rPr lang="ru-RU" b="1" dirty="0"/>
              <a:t>   </a:t>
            </a:r>
            <a:r>
              <a:rPr lang="ru-RU" dirty="0"/>
              <a:t> </a:t>
            </a:r>
          </a:p>
        </p:txBody>
      </p:sp>
      <p:sp>
        <p:nvSpPr>
          <p:cNvPr id="4" name="Заголовок 3"/>
          <p:cNvSpPr>
            <a:spLocks noGrp="1"/>
          </p:cNvSpPr>
          <p:nvPr>
            <p:ph type="title"/>
          </p:nvPr>
        </p:nvSpPr>
        <p:spPr/>
        <p:txBody>
          <a:bodyPr/>
          <a:lstStyle/>
          <a:p>
            <a:endParaRPr lang="ru-RU"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16633"/>
            <a:ext cx="882047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645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6632"/>
            <a:ext cx="7620000" cy="6284168"/>
          </a:xfrm>
        </p:spPr>
        <p:txBody>
          <a:bodyPr>
            <a:normAutofit lnSpcReduction="10000"/>
          </a:bodyPr>
          <a:lstStyle/>
          <a:p>
            <a:pPr algn="just">
              <a:buNone/>
            </a:pPr>
            <a:r>
              <a:rPr lang="ru-RU" dirty="0"/>
              <a:t> </a:t>
            </a:r>
            <a:r>
              <a:rPr lang="ru-RU" dirty="0">
                <a:latin typeface="Times New Roman" pitchFamily="18" charset="0"/>
                <a:cs typeface="Times New Roman" pitchFamily="18" charset="0"/>
              </a:rPr>
              <a:t>К числу нормальных гемоглобинов относится гемоглобин А2 , который содержится в крови взрослого человека в количестве 1,5-3,5 % (символ HbA2 – α2 δ2). На долю фетального гемоглобина  (</a:t>
            </a:r>
            <a:r>
              <a:rPr lang="ru-RU" dirty="0" err="1">
                <a:latin typeface="Times New Roman" pitchFamily="18" charset="0"/>
                <a:cs typeface="Times New Roman" pitchFamily="18" charset="0"/>
              </a:rPr>
              <a:t>HbF</a:t>
            </a:r>
            <a:r>
              <a:rPr lang="ru-RU" dirty="0">
                <a:latin typeface="Times New Roman" pitchFamily="18" charset="0"/>
                <a:cs typeface="Times New Roman" pitchFamily="18" charset="0"/>
              </a:rPr>
              <a:t>  –  α2γ2)  приходится  0,5–1%.  Смена гемоглобина  F на  гемоглобин  А происходит  во время рождения ребенка, а к 4–6 месяцам жизни уровень фетального гемоглобина составляет 1 %.</a:t>
            </a:r>
          </a:p>
          <a:p>
            <a:pPr algn="just">
              <a:buNone/>
            </a:pPr>
            <a:r>
              <a:rPr lang="ru-RU" dirty="0">
                <a:solidFill>
                  <a:srgbClr val="FF0000"/>
                </a:solidFill>
                <a:latin typeface="Times New Roman" pitchFamily="18" charset="0"/>
                <a:cs typeface="Times New Roman" pitchFamily="18" charset="0"/>
              </a:rPr>
              <a:t>Главным регулятором сродства </a:t>
            </a:r>
            <a:r>
              <a:rPr lang="ru-RU" dirty="0" err="1">
                <a:solidFill>
                  <a:srgbClr val="FF0000"/>
                </a:solidFill>
                <a:latin typeface="Times New Roman" pitchFamily="18" charset="0"/>
                <a:cs typeface="Times New Roman" pitchFamily="18" charset="0"/>
              </a:rPr>
              <a:t>Hb</a:t>
            </a:r>
            <a:r>
              <a:rPr lang="ru-RU" dirty="0">
                <a:solidFill>
                  <a:srgbClr val="FF0000"/>
                </a:solidFill>
                <a:latin typeface="Times New Roman" pitchFamily="18" charset="0"/>
                <a:cs typeface="Times New Roman" pitchFamily="18" charset="0"/>
              </a:rPr>
              <a:t> к О2 является  промежуточный  продукт  гликолиза  – 2,3дифосфоглицериновая  кислота  (2-3ДФГ). Увеличение образования 2,3ДФГ снижает сродство </a:t>
            </a:r>
            <a:r>
              <a:rPr lang="ru-RU" dirty="0" err="1">
                <a:solidFill>
                  <a:srgbClr val="FF0000"/>
                </a:solidFill>
                <a:latin typeface="Times New Roman" pitchFamily="18" charset="0"/>
                <a:cs typeface="Times New Roman" pitchFamily="18" charset="0"/>
              </a:rPr>
              <a:t>Hb</a:t>
            </a:r>
            <a:r>
              <a:rPr lang="ru-RU" dirty="0">
                <a:solidFill>
                  <a:srgbClr val="FF0000"/>
                </a:solidFill>
                <a:latin typeface="Times New Roman" pitchFamily="18" charset="0"/>
                <a:cs typeface="Times New Roman" pitchFamily="18" charset="0"/>
              </a:rPr>
              <a:t> к О2, что приводит к сдвигу кривой диссоциации оксигемоглобина вправо и к усиленному  поступлению  О2  в  ткани.  Сдвиг  кривой вправо  возникает  также  при  увеличении  температуры тела, возрастании уровня СО2 или на фоне развития метаболического ацидоза.</a:t>
            </a:r>
            <a:r>
              <a:rPr lang="ru-RU" dirty="0">
                <a:latin typeface="Times New Roman" pitchFamily="18" charset="0"/>
                <a:cs typeface="Times New Roman" pitchFamily="18" charset="0"/>
              </a:rPr>
              <a:t> Фетальный  гемоглобин  слабо  связывается с 2-3ДФГ и поэтому характеризуется более высокой  </a:t>
            </a:r>
            <a:r>
              <a:rPr lang="ru-RU" dirty="0" err="1">
                <a:latin typeface="Times New Roman" pitchFamily="18" charset="0"/>
                <a:cs typeface="Times New Roman" pitchFamily="18" charset="0"/>
              </a:rPr>
              <a:t>кислородсвзывающей</a:t>
            </a:r>
            <a:r>
              <a:rPr lang="ru-RU" dirty="0">
                <a:latin typeface="Times New Roman" pitchFamily="18" charset="0"/>
                <a:cs typeface="Times New Roman" pitchFamily="18" charset="0"/>
              </a:rPr>
              <a:t>  способностью  по сравнению с </a:t>
            </a:r>
            <a:r>
              <a:rPr lang="ru-RU" dirty="0" err="1">
                <a:latin typeface="Times New Roman" pitchFamily="18" charset="0"/>
                <a:cs typeface="Times New Roman" pitchFamily="18" charset="0"/>
              </a:rPr>
              <a:t>HbA</a:t>
            </a:r>
            <a:r>
              <a:rPr lang="ru-RU" dirty="0">
                <a:latin typeface="Times New Roman" pitchFamily="18" charset="0"/>
                <a:cs typeface="Times New Roman" pitchFamily="18" charset="0"/>
              </a:rPr>
              <a:t>.</a:t>
            </a:r>
          </a:p>
          <a:p>
            <a:pPr algn="just"/>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7620000" cy="5924128"/>
          </a:xfrm>
        </p:spPr>
        <p:txBody>
          <a:bodyPr>
            <a:normAutofit/>
          </a:bodyPr>
          <a:lstStyle/>
          <a:p>
            <a:pPr algn="just">
              <a:buNone/>
            </a:pPr>
            <a:r>
              <a:rPr lang="ru-RU" dirty="0">
                <a:latin typeface="Times New Roman" pitchFamily="18" charset="0"/>
                <a:cs typeface="Times New Roman" pitchFamily="18" charset="0"/>
              </a:rPr>
              <a:t> Гены гемоглобина: 2 гена </a:t>
            </a:r>
            <a:r>
              <a:rPr lang="ru-RU" dirty="0" err="1">
                <a:latin typeface="Times New Roman" pitchFamily="18" charset="0"/>
                <a:cs typeface="Times New Roman" pitchFamily="18" charset="0"/>
              </a:rPr>
              <a:t>α</a:t>
            </a:r>
            <a:r>
              <a:rPr lang="ru-RU" dirty="0">
                <a:latin typeface="Times New Roman" pitchFamily="18" charset="0"/>
                <a:cs typeface="Times New Roman" pitchFamily="18" charset="0"/>
              </a:rPr>
              <a:t>–цепей глобина расположены в 16-й паре хромосом, а 11 пара хромосом содержит пару генов </a:t>
            </a:r>
            <a:r>
              <a:rPr lang="ru-RU" dirty="0" err="1">
                <a:latin typeface="Times New Roman" pitchFamily="18" charset="0"/>
                <a:cs typeface="Times New Roman" pitchFamily="18" charset="0"/>
              </a:rPr>
              <a:t>γ-цепей </a:t>
            </a:r>
            <a:r>
              <a:rPr lang="ru-RU" dirty="0">
                <a:latin typeface="Times New Roman" pitchFamily="18" charset="0"/>
                <a:cs typeface="Times New Roman" pitchFamily="18" charset="0"/>
              </a:rPr>
              <a:t>и по </a:t>
            </a:r>
            <a:r>
              <a:rPr lang="ru-RU" dirty="0" err="1">
                <a:latin typeface="Times New Roman" pitchFamily="18" charset="0"/>
                <a:cs typeface="Times New Roman" pitchFamily="18" charset="0"/>
              </a:rPr>
              <a:t>од-ной</a:t>
            </a:r>
            <a:r>
              <a:rPr lang="ru-RU" dirty="0">
                <a:latin typeface="Times New Roman" pitchFamily="18" charset="0"/>
                <a:cs typeface="Times New Roman" pitchFamily="18" charset="0"/>
              </a:rPr>
              <a:t> копии </a:t>
            </a:r>
            <a:r>
              <a:rPr lang="ru-RU" dirty="0" err="1">
                <a:latin typeface="Times New Roman" pitchFamily="18" charset="0"/>
                <a:cs typeface="Times New Roman" pitchFamily="18" charset="0"/>
              </a:rPr>
              <a:t>δ- </a:t>
            </a:r>
            <a:r>
              <a:rPr lang="ru-RU" dirty="0">
                <a:latin typeface="Times New Roman" pitchFamily="18" charset="0"/>
                <a:cs typeface="Times New Roman" pitchFamily="18" charset="0"/>
              </a:rPr>
              <a:t>и </a:t>
            </a:r>
            <a:r>
              <a:rPr lang="ru-RU" dirty="0" err="1">
                <a:latin typeface="Times New Roman" pitchFamily="18" charset="0"/>
                <a:cs typeface="Times New Roman" pitchFamily="18" charset="0"/>
              </a:rPr>
              <a:t>β-цепей</a:t>
            </a:r>
            <a:r>
              <a:rPr lang="ru-RU" dirty="0">
                <a:latin typeface="Times New Roman" pitchFamily="18" charset="0"/>
                <a:cs typeface="Times New Roman" pitchFamily="18" charset="0"/>
              </a:rPr>
              <a:t>. Глобин синтезируется только в </a:t>
            </a:r>
            <a:r>
              <a:rPr lang="ru-RU" dirty="0" err="1">
                <a:latin typeface="Times New Roman" pitchFamily="18" charset="0"/>
                <a:cs typeface="Times New Roman" pitchFamily="18" charset="0"/>
              </a:rPr>
              <a:t>эритрокариоцитах</a:t>
            </a:r>
            <a:r>
              <a:rPr lang="ru-RU" dirty="0">
                <a:latin typeface="Times New Roman" pitchFamily="18" charset="0"/>
                <a:cs typeface="Times New Roman" pitchFamily="18" charset="0"/>
              </a:rPr>
              <a:t> и лишь в период созревания </a:t>
            </a:r>
            <a:r>
              <a:rPr lang="ru-RU" dirty="0" err="1">
                <a:latin typeface="Times New Roman" pitchFamily="18" charset="0"/>
                <a:cs typeface="Times New Roman" pitchFamily="18" charset="0"/>
              </a:rPr>
              <a:t>ретикулоцита</a:t>
            </a:r>
            <a:r>
              <a:rPr lang="ru-RU" dirty="0">
                <a:latin typeface="Times New Roman" pitchFamily="18" charset="0"/>
                <a:cs typeface="Times New Roman" pitchFamily="18" charset="0"/>
              </a:rPr>
              <a:t> из </a:t>
            </a:r>
            <a:r>
              <a:rPr lang="ru-RU" dirty="0" err="1">
                <a:latin typeface="Times New Roman" pitchFamily="18" charset="0"/>
                <a:cs typeface="Times New Roman" pitchFamily="18" charset="0"/>
              </a:rPr>
              <a:t>нормоцитов</a:t>
            </a:r>
            <a:r>
              <a:rPr lang="ru-RU" dirty="0">
                <a:latin typeface="Times New Roman" pitchFamily="18" charset="0"/>
                <a:cs typeface="Times New Roman" pitchFamily="18" charset="0"/>
              </a:rPr>
              <a:t>. На каждой  стадии  развития  гены  </a:t>
            </a:r>
            <a:r>
              <a:rPr lang="ru-RU" dirty="0" err="1">
                <a:latin typeface="Times New Roman" pitchFamily="18" charset="0"/>
                <a:cs typeface="Times New Roman" pitchFamily="18" charset="0"/>
              </a:rPr>
              <a:t>α-глобина  </a:t>
            </a:r>
            <a:r>
              <a:rPr lang="ru-RU" dirty="0">
                <a:latin typeface="Times New Roman" pitchFamily="18" charset="0"/>
                <a:cs typeface="Times New Roman" pitchFamily="18" charset="0"/>
              </a:rPr>
              <a:t>и  других глобинов координировано </a:t>
            </a:r>
            <a:r>
              <a:rPr lang="ru-RU" dirty="0" err="1">
                <a:latin typeface="Times New Roman" pitchFamily="18" charset="0"/>
                <a:cs typeface="Times New Roman" pitchFamily="18" charset="0"/>
              </a:rPr>
              <a:t>экспрессируются</a:t>
            </a:r>
            <a:r>
              <a:rPr lang="ru-RU" dirty="0">
                <a:latin typeface="Times New Roman" pitchFamily="18" charset="0"/>
                <a:cs typeface="Times New Roman" pitchFamily="18" charset="0"/>
              </a:rPr>
              <a:t>.</a:t>
            </a:r>
          </a:p>
          <a:p>
            <a:pPr algn="just">
              <a:buNone/>
            </a:pPr>
            <a:r>
              <a:rPr lang="ru-RU" dirty="0">
                <a:latin typeface="Times New Roman" pitchFamily="18" charset="0"/>
                <a:cs typeface="Times New Roman" pitchFamily="18" charset="0"/>
              </a:rPr>
              <a:t>Избыточное  образование  одной  цепи  гемоглобина, происходящее при талассемии, приводит к преципитации белка в эритроците, повреждению клетки и её преждевременной элиминации клетками моноцитарно-макрофагальной системы.</a:t>
            </a:r>
          </a:p>
          <a:p>
            <a:pPr algn="just">
              <a:buNone/>
            </a:pPr>
            <a:r>
              <a:rPr lang="ru-RU" dirty="0">
                <a:solidFill>
                  <a:srgbClr val="FF0000"/>
                </a:solidFill>
                <a:latin typeface="Times New Roman" pitchFamily="18" charset="0"/>
                <a:cs typeface="Times New Roman" pitchFamily="18" charset="0"/>
              </a:rPr>
              <a:t>Эритроциты не имеют митохондрий, поэтому в клетке не протекают реакции ЦТК, ЦТД, </a:t>
            </a:r>
            <a:r>
              <a:rPr lang="ru-RU" dirty="0" err="1">
                <a:solidFill>
                  <a:srgbClr val="FF0000"/>
                </a:solidFill>
                <a:latin typeface="Times New Roman" pitchFamily="18" charset="0"/>
                <a:cs typeface="Times New Roman" pitchFamily="18" charset="0"/>
              </a:rPr>
              <a:t>β-окисления </a:t>
            </a:r>
            <a:r>
              <a:rPr lang="ru-RU" dirty="0">
                <a:solidFill>
                  <a:srgbClr val="FF0000"/>
                </a:solidFill>
                <a:latin typeface="Times New Roman" pitchFamily="18" charset="0"/>
                <a:cs typeface="Times New Roman" pitchFamily="18" charset="0"/>
              </a:rPr>
              <a:t>жирных кислот.</a:t>
            </a:r>
          </a:p>
          <a:p>
            <a:pPr algn="just"/>
            <a:endParaRPr lang="ru-RU" dirty="0">
              <a:latin typeface="Times New Roman" pitchFamily="18" charset="0"/>
              <a:cs typeface="Times New Roman" pitchFamily="18" charset="0"/>
            </a:endParaRP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 Транспорт газов        эритроцитами</a:t>
            </a:r>
            <a:endParaRPr lang="ru-RU" dirty="0"/>
          </a:p>
        </p:txBody>
      </p:sp>
      <p:sp>
        <p:nvSpPr>
          <p:cNvPr id="3" name="Содержимое 2"/>
          <p:cNvSpPr>
            <a:spLocks noGrp="1"/>
          </p:cNvSpPr>
          <p:nvPr>
            <p:ph idx="1"/>
          </p:nvPr>
        </p:nvSpPr>
        <p:spPr>
          <a:xfrm>
            <a:off x="3995936" y="1600200"/>
            <a:ext cx="4081264" cy="4800600"/>
          </a:xfrm>
        </p:spPr>
        <p:txBody>
          <a:bodyPr>
            <a:normAutofit/>
          </a:bodyPr>
          <a:lstStyle/>
          <a:p>
            <a:pPr>
              <a:buNone/>
            </a:pPr>
            <a:r>
              <a:rPr lang="ru-RU" dirty="0"/>
              <a:t> </a:t>
            </a:r>
          </a:p>
          <a:p>
            <a:pPr algn="just">
              <a:buNone/>
            </a:pPr>
            <a:r>
              <a:rPr lang="ru-RU" dirty="0"/>
              <a:t>   </a:t>
            </a:r>
            <a:r>
              <a:rPr lang="ru-RU" dirty="0">
                <a:latin typeface="Times New Roman" pitchFamily="18" charset="0"/>
                <a:cs typeface="Times New Roman" pitchFamily="18" charset="0"/>
              </a:rPr>
              <a:t>РЕАКЦИИ СВЯЗЫВАНИЯ И ВЫСВОБОЖДЕНИЯ КИСЛОРОДА ГЕМОГЛОБИНОМ</a:t>
            </a:r>
          </a:p>
          <a:p>
            <a:pPr algn="just">
              <a:buNone/>
            </a:pPr>
            <a:r>
              <a:rPr lang="ru-RU" dirty="0">
                <a:latin typeface="Times New Roman" pitchFamily="18" charset="0"/>
                <a:cs typeface="Times New Roman" pitchFamily="18" charset="0"/>
              </a:rPr>
              <a:t>     Реакции связывания кислорода в лёгких и его высвобождения в тканях - химические реакции, обеспечивающие перенос (транспорт) кислорода с кровью от лёгких к тканям. </a:t>
            </a:r>
          </a:p>
          <a:p>
            <a:endParaRPr lang="ru-RU" dirty="0"/>
          </a:p>
        </p:txBody>
      </p:sp>
      <p:pic>
        <p:nvPicPr>
          <p:cNvPr id="15362" name="Picture 2" descr="http://atletizm.com.ua/images/186_1.jpg"/>
          <p:cNvPicPr>
            <a:picLocks noChangeAspect="1" noChangeArrowheads="1"/>
          </p:cNvPicPr>
          <p:nvPr/>
        </p:nvPicPr>
        <p:blipFill>
          <a:blip r:embed="rId2" cstate="print"/>
          <a:srcRect/>
          <a:stretch>
            <a:fillRect/>
          </a:stretch>
        </p:blipFill>
        <p:spPr bwMode="auto">
          <a:xfrm>
            <a:off x="179512" y="1700808"/>
            <a:ext cx="3563888" cy="2448272"/>
          </a:xfrm>
          <a:prstGeom prst="rect">
            <a:avLst/>
          </a:prstGeom>
          <a:noFill/>
        </p:spPr>
      </p:pic>
      <p:pic>
        <p:nvPicPr>
          <p:cNvPr id="15364" name="Picture 4" descr="http://www.diabet-gipertonia.ru/zitologia/img/anizozit.jpg"/>
          <p:cNvPicPr>
            <a:picLocks noChangeAspect="1" noChangeArrowheads="1"/>
          </p:cNvPicPr>
          <p:nvPr/>
        </p:nvPicPr>
        <p:blipFill>
          <a:blip r:embed="rId3" cstate="print"/>
          <a:srcRect/>
          <a:stretch>
            <a:fillRect/>
          </a:stretch>
        </p:blipFill>
        <p:spPr bwMode="auto">
          <a:xfrm>
            <a:off x="179512" y="4293096"/>
            <a:ext cx="3600400" cy="231865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7620000" cy="6140152"/>
          </a:xfrm>
        </p:spPr>
        <p:txBody>
          <a:bodyPr>
            <a:normAutofit lnSpcReduction="10000"/>
          </a:bodyPr>
          <a:lstStyle/>
          <a:p>
            <a:pPr algn="just">
              <a:buNone/>
            </a:pPr>
            <a:r>
              <a:rPr lang="ru-RU" dirty="0">
                <a:latin typeface="Times New Roman" pitchFamily="18" charset="0"/>
                <a:cs typeface="Times New Roman" pitchFamily="18" charset="0"/>
              </a:rPr>
              <a:t>Большая часть кислорода, необходимого для осуществления метаболизма, переносится от лёгких к тканям </a:t>
            </a:r>
            <a:r>
              <a:rPr lang="ru-RU" dirty="0" err="1">
                <a:latin typeface="Times New Roman" pitchFamily="18" charset="0"/>
                <a:cs typeface="Times New Roman" pitchFamily="18" charset="0"/>
              </a:rPr>
              <a:t>c</a:t>
            </a:r>
            <a:r>
              <a:rPr lang="ru-RU" dirty="0">
                <a:latin typeface="Times New Roman" pitchFamily="18" charset="0"/>
                <a:cs typeface="Times New Roman" pitchFamily="18" charset="0"/>
              </a:rPr>
              <a:t> кровью в виде химических соединений с гемоглобином. Реакции связывания и высвобождения кислорода гемоглобином возможны при определенных условиях. Главным из них является концентрация кислорода, растворенного в крови. </a:t>
            </a:r>
          </a:p>
          <a:p>
            <a:pPr algn="just">
              <a:buNone/>
            </a:pPr>
            <a:r>
              <a:rPr lang="ru-RU" dirty="0">
                <a:latin typeface="Times New Roman" pitchFamily="18" charset="0"/>
                <a:cs typeface="Times New Roman" pitchFamily="18" charset="0"/>
              </a:rPr>
              <a:t>Двуокись углерода,  СO2  - конечный продукт метаболизма в клетках - переносится с кровью к лёгким и удаляется через лёгкие во внешнюю среду. </a:t>
            </a:r>
          </a:p>
          <a:p>
            <a:pPr algn="just">
              <a:buNone/>
            </a:pPr>
            <a:r>
              <a:rPr lang="ru-RU" dirty="0">
                <a:latin typeface="Times New Roman" pitchFamily="18" charset="0"/>
                <a:cs typeface="Times New Roman" pitchFamily="18" charset="0"/>
              </a:rPr>
              <a:t>Реакция связывания кислорода гемоглобином называется </a:t>
            </a:r>
            <a:r>
              <a:rPr lang="ru-RU" dirty="0" err="1">
                <a:latin typeface="Times New Roman" pitchFamily="18" charset="0"/>
                <a:cs typeface="Times New Roman" pitchFamily="18" charset="0"/>
              </a:rPr>
              <a:t>оксигенацией</a:t>
            </a:r>
            <a:r>
              <a:rPr lang="ru-RU" dirty="0">
                <a:latin typeface="Times New Roman" pitchFamily="18" charset="0"/>
                <a:cs typeface="Times New Roman" pitchFamily="18" charset="0"/>
              </a:rPr>
              <a:t> гемоглобина, а реакция высвобождения кислорода гемоглобином называется </a:t>
            </a:r>
            <a:r>
              <a:rPr lang="ru-RU" dirty="0" err="1">
                <a:latin typeface="Times New Roman" pitchFamily="18" charset="0"/>
                <a:cs typeface="Times New Roman" pitchFamily="18" charset="0"/>
              </a:rPr>
              <a:t>дезоксигенацией</a:t>
            </a:r>
            <a:r>
              <a:rPr lang="ru-RU" dirty="0">
                <a:latin typeface="Times New Roman" pitchFamily="18" charset="0"/>
                <a:cs typeface="Times New Roman" pitchFamily="18" charset="0"/>
              </a:rPr>
              <a:t> гемоглобина. В результате </a:t>
            </a:r>
            <a:r>
              <a:rPr lang="ru-RU" dirty="0" err="1">
                <a:latin typeface="Times New Roman" pitchFamily="18" charset="0"/>
                <a:cs typeface="Times New Roman" pitchFamily="18" charset="0"/>
              </a:rPr>
              <a:t>оксигенации</a:t>
            </a:r>
            <a:r>
              <a:rPr lang="ru-RU" dirty="0">
                <a:latin typeface="Times New Roman" pitchFamily="18" charset="0"/>
                <a:cs typeface="Times New Roman" pitchFamily="18" charset="0"/>
              </a:rPr>
              <a:t> образуется оксигемоглобин, а в результате реакции обратного направления, </a:t>
            </a:r>
            <a:r>
              <a:rPr lang="ru-RU" dirty="0" err="1">
                <a:latin typeface="Times New Roman" pitchFamily="18" charset="0"/>
                <a:cs typeface="Times New Roman" pitchFamily="18" charset="0"/>
              </a:rPr>
              <a:t>дезоксигенации</a:t>
            </a:r>
            <a:r>
              <a:rPr lang="ru-RU" dirty="0">
                <a:latin typeface="Times New Roman" pitchFamily="18" charset="0"/>
                <a:cs typeface="Times New Roman" pitchFamily="18" charset="0"/>
              </a:rPr>
              <a:t>, образуется восстановленный гемоглобин, или </a:t>
            </a:r>
            <a:r>
              <a:rPr lang="ru-RU" dirty="0" err="1">
                <a:latin typeface="Times New Roman" pitchFamily="18" charset="0"/>
                <a:cs typeface="Times New Roman" pitchFamily="18" charset="0"/>
              </a:rPr>
              <a:t>дезоксигемоглобин</a:t>
            </a:r>
            <a:r>
              <a:rPr lang="ru-RU" dirty="0">
                <a:latin typeface="Times New Roman" pitchFamily="18" charset="0"/>
                <a:cs typeface="Times New Roman" pitchFamily="18" charset="0"/>
              </a:rPr>
              <a:t>. Реакции </a:t>
            </a:r>
            <a:r>
              <a:rPr lang="ru-RU" dirty="0" err="1">
                <a:latin typeface="Times New Roman" pitchFamily="18" charset="0"/>
                <a:cs typeface="Times New Roman" pitchFamily="18" charset="0"/>
              </a:rPr>
              <a:t>оксигенации</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дезоксигенации</a:t>
            </a:r>
            <a:r>
              <a:rPr lang="ru-RU" dirty="0">
                <a:latin typeface="Times New Roman" pitchFamily="18" charset="0"/>
                <a:cs typeface="Times New Roman" pitchFamily="18" charset="0"/>
              </a:rPr>
              <a:t> можно записать следующим образом: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7620000" cy="5996136"/>
          </a:xfrm>
        </p:spPr>
        <p:txBody>
          <a:bodyPr>
            <a:normAutofit fontScale="92500" lnSpcReduction="10000"/>
          </a:bodyPr>
          <a:lstStyle/>
          <a:p>
            <a:endParaRPr lang="ru-RU" dirty="0"/>
          </a:p>
          <a:p>
            <a:pPr>
              <a:buNone/>
            </a:pPr>
            <a:r>
              <a:rPr lang="ru-RU" dirty="0"/>
              <a:t>  </a:t>
            </a:r>
            <a:r>
              <a:rPr lang="ru-RU" dirty="0">
                <a:latin typeface="Times New Roman" pitchFamily="18" charset="0"/>
                <a:cs typeface="Times New Roman" pitchFamily="18" charset="0"/>
              </a:rPr>
              <a:t>Hb4 + O2 ↔ Hb4O2    (1).</a:t>
            </a:r>
          </a:p>
          <a:p>
            <a:pPr>
              <a:buNone/>
            </a:pPr>
            <a:r>
              <a:rPr lang="ru-RU" dirty="0">
                <a:latin typeface="Times New Roman" pitchFamily="18" charset="0"/>
                <a:cs typeface="Times New Roman" pitchFamily="18" charset="0"/>
              </a:rPr>
              <a:t>  Hb4O2 + O2 ↔ Hb4O4    (2).</a:t>
            </a:r>
          </a:p>
          <a:p>
            <a:pPr>
              <a:buNone/>
            </a:pPr>
            <a:r>
              <a:rPr lang="ru-RU" dirty="0">
                <a:latin typeface="Times New Roman" pitchFamily="18" charset="0"/>
                <a:cs typeface="Times New Roman" pitchFamily="18" charset="0"/>
              </a:rPr>
              <a:t>  Hb4O4 + O2 ↔ Hb4O6    (3).</a:t>
            </a:r>
          </a:p>
          <a:p>
            <a:pPr>
              <a:buNone/>
            </a:pPr>
            <a:r>
              <a:rPr lang="ru-RU" dirty="0">
                <a:latin typeface="Times New Roman" pitchFamily="18" charset="0"/>
                <a:cs typeface="Times New Roman" pitchFamily="18" charset="0"/>
              </a:rPr>
              <a:t>  Hb4O6 +  O2 ↔ Hb4O8    (4).</a:t>
            </a:r>
          </a:p>
          <a:p>
            <a:pPr>
              <a:buNone/>
            </a:pPr>
            <a:r>
              <a:rPr lang="ru-RU" dirty="0">
                <a:latin typeface="Times New Roman" pitchFamily="18" charset="0"/>
                <a:cs typeface="Times New Roman" pitchFamily="18" charset="0"/>
              </a:rPr>
              <a:t> </a:t>
            </a:r>
          </a:p>
          <a:p>
            <a:pPr algn="just">
              <a:buNone/>
            </a:pPr>
            <a:r>
              <a:rPr lang="ru-RU" dirty="0">
                <a:latin typeface="Times New Roman" pitchFamily="18" charset="0"/>
                <a:cs typeface="Times New Roman" pitchFamily="18" charset="0"/>
              </a:rPr>
              <a:t>     Из уравнений (1) - (4) следует, что один моль гемоглобина может связать до 4 молей кислорода. Объём одного моля идеального газа составляет 22,4 л. Уровень количества всего гемоглобина в крови ~64,5 г. Весь гемоглобин крови может связать 4 · 22,4 л кислорода, а 1 г гемоглобина может связать 1,39 мл кислорода. При реальном химическом анализе получают несколько меньшую величину, 1,34 ÷ 1,36 мл кислорода на 1 г гемоглобина. Это обусловлено тем, что небольшая часть гемоглобина находится в химически неактивной форме. Таким образом, ориентировочно можно считать, что в организме 1 г гемоглобина связывает 1,34 мл кислорода. Этот показатель способности гемоглобина связывать кислород называют по имени первооткрывателя коэффициентом </a:t>
            </a:r>
            <a:r>
              <a:rPr lang="ru-RU" dirty="0" err="1">
                <a:latin typeface="Times New Roman" pitchFamily="18" charset="0"/>
                <a:cs typeface="Times New Roman" pitchFamily="18" charset="0"/>
              </a:rPr>
              <a:t>Хюфнера</a:t>
            </a:r>
            <a:r>
              <a:rPr lang="ru-RU" dirty="0">
                <a:latin typeface="Times New Roman" pitchFamily="18" charset="0"/>
                <a:cs typeface="Times New Roman" pitchFamily="18"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Рисунок 1"/>
          <p:cNvPicPr>
            <a:picLocks noChangeAspect="1" noChangeArrowheads="1"/>
          </p:cNvPicPr>
          <p:nvPr/>
        </p:nvPicPr>
        <p:blipFill>
          <a:blip r:embed="rId2" cstate="print"/>
          <a:srcRect/>
          <a:stretch>
            <a:fillRect/>
          </a:stretch>
        </p:blipFill>
        <p:spPr bwMode="auto">
          <a:xfrm>
            <a:off x="539552" y="0"/>
            <a:ext cx="7848872" cy="673409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7620000" cy="6480720"/>
          </a:xfrm>
        </p:spPr>
        <p:txBody>
          <a:bodyPr>
            <a:normAutofit/>
          </a:bodyPr>
          <a:lstStyle/>
          <a:p>
            <a:pPr algn="just">
              <a:buNone/>
            </a:pPr>
            <a:r>
              <a:rPr lang="ru-RU" sz="2400" b="1" dirty="0">
                <a:latin typeface="Times New Roman" pitchFamily="18" charset="0"/>
                <a:cs typeface="Times New Roman" pitchFamily="18" charset="0"/>
              </a:rPr>
              <a:t>Напряжение двуокиси углерода в артериальной крови, поступающей в капилляры </a:t>
            </a:r>
            <a:r>
              <a:rPr lang="ru-RU" sz="2400" b="1" dirty="0" err="1">
                <a:latin typeface="Times New Roman" pitchFamily="18" charset="0"/>
                <a:cs typeface="Times New Roman" pitchFamily="18" charset="0"/>
              </a:rPr>
              <a:t>микрогемациркуляторного</a:t>
            </a:r>
            <a:r>
              <a:rPr lang="ru-RU" sz="2400" b="1" dirty="0">
                <a:latin typeface="Times New Roman" pitchFamily="18" charset="0"/>
                <a:cs typeface="Times New Roman" pitchFamily="18" charset="0"/>
              </a:rPr>
              <a:t> русла тканей, составляет 40 мм </a:t>
            </a:r>
            <a:r>
              <a:rPr lang="ru-RU" sz="2400" b="1" dirty="0" err="1">
                <a:latin typeface="Times New Roman" pitchFamily="18" charset="0"/>
                <a:cs typeface="Times New Roman" pitchFamily="18" charset="0"/>
              </a:rPr>
              <a:t>рт</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ст</a:t>
            </a:r>
            <a:r>
              <a:rPr lang="ru-RU" sz="2400" b="1" dirty="0">
                <a:latin typeface="Times New Roman" pitchFamily="18" charset="0"/>
                <a:cs typeface="Times New Roman" pitchFamily="18" charset="0"/>
              </a:rPr>
              <a:t> (5,3кПа). В клетках же, расположенных около этих капилляров, напряжение двуокиси углерода значительно выше, так как она непрерывно образуется как конечный продукт метаболизма. В связи с этим, растворенная в цитоплазме клеток двуокись углерода, диффундирует в направлении положительного градиента напряжения через мембрану клеток в интерстициальную жидкость, а оттуда в кровь капилляров.</a:t>
            </a:r>
          </a:p>
          <a:p>
            <a:pPr algn="just">
              <a:buNone/>
            </a:pPr>
            <a:r>
              <a:rPr lang="ru-RU" sz="2400" b="1" dirty="0">
                <a:latin typeface="Times New Roman" pitchFamily="18" charset="0"/>
                <a:cs typeface="Times New Roman" pitchFamily="18" charset="0"/>
              </a:rPr>
              <a:t> </a:t>
            </a:r>
          </a:p>
          <a:p>
            <a:pPr>
              <a:buNone/>
            </a:pPr>
            <a:r>
              <a:rPr lang="ru-RU" sz="2400" b="1"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76672"/>
            <a:ext cx="8388424" cy="5924128"/>
          </a:xfrm>
        </p:spPr>
        <p:txBody>
          <a:bodyPr>
            <a:normAutofit lnSpcReduction="10000"/>
          </a:bodyPr>
          <a:lstStyle/>
          <a:p>
            <a:pPr algn="ctr">
              <a:buNone/>
            </a:pPr>
            <a:r>
              <a:rPr lang="ru-RU" sz="3000" b="1" dirty="0">
                <a:solidFill>
                  <a:srgbClr val="FF0000"/>
                </a:solidFill>
              </a:rPr>
              <a:t>Обмен </a:t>
            </a:r>
            <a:r>
              <a:rPr lang="ru-RU" sz="3000" b="1" dirty="0" smtClean="0">
                <a:solidFill>
                  <a:srgbClr val="FF0000"/>
                </a:solidFill>
              </a:rPr>
              <a:t>глюкозы в эритроцитах</a:t>
            </a:r>
            <a:endParaRPr lang="ru-RU" sz="3000" b="1" dirty="0">
              <a:solidFill>
                <a:srgbClr val="FF0000"/>
              </a:solidFill>
            </a:endParaRPr>
          </a:p>
          <a:p>
            <a:pPr algn="just"/>
            <a:r>
              <a:rPr lang="ru-RU" dirty="0">
                <a:solidFill>
                  <a:srgbClr val="FF0000"/>
                </a:solidFill>
                <a:latin typeface="Times New Roman" pitchFamily="18" charset="0"/>
                <a:cs typeface="Times New Roman" pitchFamily="18" charset="0"/>
              </a:rPr>
              <a:t>Основной путь получения энергии – гликолиз, 90% глюкозы в эритроцитах распадается в процессе анаэробного гликолиза. И 10% глюкозы окисляется в реакциях пентозофосфатного пути. </a:t>
            </a:r>
            <a:r>
              <a:rPr lang="ru-RU" dirty="0">
                <a:latin typeface="Times New Roman" pitchFamily="18" charset="0"/>
                <a:cs typeface="Times New Roman" pitchFamily="18" charset="0"/>
              </a:rPr>
              <a:t>Глюкоза распадается  в цитоплазме до двух молекул </a:t>
            </a:r>
            <a:r>
              <a:rPr lang="ru-RU" dirty="0" err="1">
                <a:latin typeface="Times New Roman" pitchFamily="18" charset="0"/>
                <a:cs typeface="Times New Roman" pitchFamily="18" charset="0"/>
              </a:rPr>
              <a:t>лактата</a:t>
            </a:r>
            <a:r>
              <a:rPr lang="ru-RU" dirty="0">
                <a:latin typeface="Times New Roman" pitchFamily="18" charset="0"/>
                <a:cs typeface="Times New Roman" pitchFamily="18" charset="0"/>
              </a:rPr>
              <a:t>, которые удаляются из клетки в плазму крови и используется в других клетках, прежде всего </a:t>
            </a:r>
            <a:r>
              <a:rPr lang="ru-RU" dirty="0" err="1">
                <a:latin typeface="Times New Roman" pitchFamily="18" charset="0"/>
                <a:cs typeface="Times New Roman" pitchFamily="18" charset="0"/>
              </a:rPr>
              <a:t>гепатоцитах</a:t>
            </a:r>
            <a:r>
              <a:rPr lang="ru-RU" dirty="0">
                <a:latin typeface="Times New Roman" pitchFamily="18" charset="0"/>
                <a:cs typeface="Times New Roman" pitchFamily="18" charset="0"/>
              </a:rPr>
              <a:t>. АТФ, образующийся в анаэробном гликолизе, обеспечивает работу </a:t>
            </a:r>
            <a:r>
              <a:rPr lang="ru-RU" dirty="0" err="1">
                <a:latin typeface="Times New Roman" pitchFamily="18" charset="0"/>
                <a:cs typeface="Times New Roman" pitchFamily="18" charset="0"/>
              </a:rPr>
              <a:t>Nа+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К+-АТФ-азы</a:t>
            </a:r>
            <a:r>
              <a:rPr lang="ru-RU" dirty="0">
                <a:latin typeface="Times New Roman" pitchFamily="18" charset="0"/>
                <a:cs typeface="Times New Roman" pitchFamily="18" charset="0"/>
              </a:rPr>
              <a:t> и поддержание самого гликолиза, требующего затраты АТФ в </a:t>
            </a:r>
            <a:r>
              <a:rPr lang="ru-RU" dirty="0" err="1">
                <a:latin typeface="Times New Roman" pitchFamily="18" charset="0"/>
                <a:cs typeface="Times New Roman" pitchFamily="18" charset="0"/>
              </a:rPr>
              <a:t>гексокиназной</a:t>
            </a:r>
            <a:r>
              <a:rPr lang="ru-RU" dirty="0">
                <a:latin typeface="Times New Roman" pitchFamily="18" charset="0"/>
                <a:cs typeface="Times New Roman" pitchFamily="18" charset="0"/>
              </a:rPr>
              <a:t> и </a:t>
            </a:r>
            <a:r>
              <a:rPr lang="ru-RU" dirty="0" err="1">
                <a:latin typeface="Times New Roman" pitchFamily="18" charset="0"/>
                <a:cs typeface="Times New Roman" pitchFamily="18" charset="0"/>
              </a:rPr>
              <a:t>фосфофруктокиназной</a:t>
            </a:r>
            <a:r>
              <a:rPr lang="ru-RU" dirty="0">
                <a:latin typeface="Times New Roman" pitchFamily="18" charset="0"/>
                <a:cs typeface="Times New Roman" pitchFamily="18" charset="0"/>
              </a:rPr>
              <a:t> реакциях. </a:t>
            </a:r>
          </a:p>
          <a:p>
            <a:pPr algn="just"/>
            <a:r>
              <a:rPr lang="ru-RU" dirty="0">
                <a:solidFill>
                  <a:srgbClr val="FF0000"/>
                </a:solidFill>
                <a:latin typeface="Times New Roman" pitchFamily="18" charset="0"/>
                <a:cs typeface="Times New Roman" pitchFamily="18" charset="0"/>
              </a:rPr>
              <a:t>Особенность анаэробного гликолиза в эритроцитах по сравнению с другими клетками наличие обходного пути, по которому молекула 1,3-бисфосфоглицерата в 2,3-бисфосфоглицерат. Образующийся,  только в эритроцитах 2,3-бисфосфоглицерат служит важным </a:t>
            </a:r>
            <a:r>
              <a:rPr lang="ru-RU" dirty="0" err="1">
                <a:solidFill>
                  <a:srgbClr val="FF0000"/>
                </a:solidFill>
                <a:latin typeface="Times New Roman" pitchFamily="18" charset="0"/>
                <a:cs typeface="Times New Roman" pitchFamily="18" charset="0"/>
              </a:rPr>
              <a:t>аллостерическим</a:t>
            </a:r>
            <a:r>
              <a:rPr lang="ru-RU" dirty="0">
                <a:solidFill>
                  <a:srgbClr val="FF0000"/>
                </a:solidFill>
                <a:latin typeface="Times New Roman" pitchFamily="18" charset="0"/>
                <a:cs typeface="Times New Roman" pitchFamily="18" charset="0"/>
              </a:rPr>
              <a:t> регулятором связывания кислорода гемоглобином. </a:t>
            </a:r>
            <a:r>
              <a:rPr lang="ru-RU" dirty="0">
                <a:latin typeface="Times New Roman" pitchFamily="18" charset="0"/>
                <a:cs typeface="Times New Roman" pitchFamily="18" charset="0"/>
              </a:rPr>
              <a:t>Реакция образования 2,3-дифосфоглицерата, отсутствующая в «классическом» гликолизе, называется шунт </a:t>
            </a:r>
            <a:r>
              <a:rPr lang="ru-RU" dirty="0" err="1">
                <a:latin typeface="Times New Roman" pitchFamily="18" charset="0"/>
                <a:cs typeface="Times New Roman" pitchFamily="18" charset="0"/>
              </a:rPr>
              <a:t>Раппопорта</a:t>
            </a:r>
            <a:r>
              <a:rPr lang="ru-RU" dirty="0">
                <a:latin typeface="Times New Roman" pitchFamily="18" charset="0"/>
                <a:cs typeface="Times New Roman" pitchFamily="18" charset="0"/>
              </a:rPr>
              <a:t>.</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t>Антиоксидантная</a:t>
            </a:r>
            <a:r>
              <a:rPr lang="ru-RU" b="1" dirty="0"/>
              <a:t> защита</a:t>
            </a:r>
            <a:endParaRPr lang="ru-RU" dirty="0"/>
          </a:p>
        </p:txBody>
      </p:sp>
      <p:sp>
        <p:nvSpPr>
          <p:cNvPr id="3" name="Содержимое 2"/>
          <p:cNvSpPr>
            <a:spLocks noGrp="1"/>
          </p:cNvSpPr>
          <p:nvPr>
            <p:ph idx="1"/>
          </p:nvPr>
        </p:nvSpPr>
        <p:spPr>
          <a:xfrm>
            <a:off x="457200" y="1124744"/>
            <a:ext cx="7499176" cy="5276056"/>
          </a:xfrm>
        </p:spPr>
        <p:txBody>
          <a:bodyPr>
            <a:noAutofit/>
          </a:bodyPr>
          <a:lstStyle/>
          <a:p>
            <a:pPr algn="just">
              <a:buNone/>
            </a:pPr>
            <a:r>
              <a:rPr lang="ru-RU" sz="2000" dirty="0" err="1">
                <a:latin typeface="Times New Roman" pitchFamily="18" charset="0"/>
                <a:cs typeface="Times New Roman" pitchFamily="18" charset="0"/>
              </a:rPr>
              <a:t>Антиоксидантная</a:t>
            </a:r>
            <a:r>
              <a:rPr lang="ru-RU" sz="2000" dirty="0">
                <a:latin typeface="Times New Roman" pitchFamily="18" charset="0"/>
                <a:cs typeface="Times New Roman" pitchFamily="18" charset="0"/>
              </a:rPr>
              <a:t> защита. Окисление железа гемоглобина эритроцитов сопровождается образованием </a:t>
            </a:r>
            <a:r>
              <a:rPr lang="ru-RU" sz="2000" dirty="0" err="1">
                <a:latin typeface="Times New Roman" pitchFamily="18" charset="0"/>
                <a:cs typeface="Times New Roman" pitchFamily="18" charset="0"/>
              </a:rPr>
              <a:t>супероксидного</a:t>
            </a:r>
            <a:r>
              <a:rPr lang="ru-RU" sz="2000" dirty="0">
                <a:latin typeface="Times New Roman" pitchFamily="18" charset="0"/>
                <a:cs typeface="Times New Roman" pitchFamily="18" charset="0"/>
              </a:rPr>
              <a:t> анион-радикала:</a:t>
            </a:r>
          </a:p>
          <a:p>
            <a:pPr algn="just">
              <a:buNone/>
            </a:pPr>
            <a:r>
              <a:rPr lang="ru-RU" sz="2000" dirty="0">
                <a:latin typeface="Times New Roman" pitchFamily="18" charset="0"/>
                <a:cs typeface="Times New Roman" pitchFamily="18" charset="0"/>
              </a:rPr>
              <a:t>Главной функциональной группой </a:t>
            </a:r>
            <a:r>
              <a:rPr lang="ru-RU" sz="2000" dirty="0" err="1">
                <a:latin typeface="Times New Roman" pitchFamily="18" charset="0"/>
                <a:cs typeface="Times New Roman" pitchFamily="18" charset="0"/>
              </a:rPr>
              <a:t>глутатиона</a:t>
            </a:r>
            <a:r>
              <a:rPr lang="ru-RU" sz="2000" dirty="0">
                <a:latin typeface="Times New Roman" pitchFamily="18" charset="0"/>
                <a:cs typeface="Times New Roman" pitchFamily="18" charset="0"/>
              </a:rPr>
              <a:t> является сульфгидрильная группа, водород которой  обеспечивает  нейтрализацию  органических и неорганических окислителей, действующих  на  мембрану  эритроцита,  и  защищает липиды  мембраны  от  </a:t>
            </a:r>
            <a:r>
              <a:rPr lang="ru-RU" sz="2000" dirty="0" err="1">
                <a:latin typeface="Times New Roman" pitchFamily="18" charset="0"/>
                <a:cs typeface="Times New Roman" pitchFamily="18" charset="0"/>
              </a:rPr>
              <a:t>свободнорадикального</a:t>
            </a:r>
            <a:r>
              <a:rPr lang="ru-RU" sz="2000" dirty="0">
                <a:latin typeface="Times New Roman" pitchFamily="18" charset="0"/>
                <a:cs typeface="Times New Roman" pitchFamily="18" charset="0"/>
              </a:rPr>
              <a:t> окисления.</a:t>
            </a:r>
          </a:p>
          <a:p>
            <a:pPr algn="just">
              <a:buNone/>
            </a:pPr>
            <a:r>
              <a:rPr lang="ru-RU" sz="2000" dirty="0">
                <a:latin typeface="Times New Roman" pitchFamily="18" charset="0"/>
                <a:cs typeface="Times New Roman" pitchFamily="18" charset="0"/>
              </a:rPr>
              <a:t>Восстановленный </a:t>
            </a:r>
            <a:r>
              <a:rPr lang="ru-RU" sz="2000" dirty="0" err="1">
                <a:latin typeface="Times New Roman" pitchFamily="18" charset="0"/>
                <a:cs typeface="Times New Roman" pitchFamily="18" charset="0"/>
              </a:rPr>
              <a:t>глутатион</a:t>
            </a:r>
            <a:r>
              <a:rPr lang="ru-RU" sz="2000" dirty="0">
                <a:latin typeface="Times New Roman" pitchFamily="18" charset="0"/>
                <a:cs typeface="Times New Roman" pitchFamily="18" charset="0"/>
              </a:rPr>
              <a:t> необходим для поддержания в восстановленной форме SH-групп белков; препятствует окислению гемоглобина; предотвращает перекисное окисление липидов мембран. При снижении концентрации восстановленного </a:t>
            </a:r>
            <a:r>
              <a:rPr lang="ru-RU" sz="2000" dirty="0" err="1">
                <a:latin typeface="Times New Roman" pitchFamily="18" charset="0"/>
                <a:cs typeface="Times New Roman" pitchFamily="18" charset="0"/>
              </a:rPr>
              <a:t>глутатиона</a:t>
            </a:r>
            <a:r>
              <a:rPr lang="ru-RU" sz="2000" dirty="0">
                <a:latin typeface="Times New Roman" pitchFamily="18" charset="0"/>
                <a:cs typeface="Times New Roman" pitchFamily="18" charset="0"/>
              </a:rPr>
              <a:t> эритроцит быстро «стареет».</a:t>
            </a:r>
          </a:p>
          <a:p>
            <a:endParaRPr lang="ru-RU"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412776"/>
            <a:ext cx="8280920" cy="4988024"/>
          </a:xfrm>
        </p:spPr>
        <p:txBody>
          <a:bodyPr>
            <a:normAutofit/>
          </a:bodyPr>
          <a:lstStyle/>
          <a:p>
            <a:pPr algn="just">
              <a:buNone/>
            </a:pPr>
            <a:r>
              <a:rPr lang="ru-RU" b="1" dirty="0"/>
              <a:t>   </a:t>
            </a:r>
            <a:r>
              <a:rPr lang="ru-RU" dirty="0"/>
              <a:t> </a:t>
            </a:r>
          </a:p>
        </p:txBody>
      </p:sp>
      <p:pic>
        <p:nvPicPr>
          <p:cNvPr id="2050" name="Picture 2" descr="ФИЗИЧЕСКИЕ СВОЙСТВА КРОВИ"/>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0697" y="116633"/>
            <a:ext cx="8771783"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759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Рисунок 1"/>
          <p:cNvPicPr>
            <a:picLocks noChangeAspect="1" noChangeArrowheads="1"/>
          </p:cNvPicPr>
          <p:nvPr/>
        </p:nvPicPr>
        <p:blipFill>
          <a:blip r:embed="rId2" cstate="print"/>
          <a:srcRect/>
          <a:stretch>
            <a:fillRect/>
          </a:stretch>
        </p:blipFill>
        <p:spPr bwMode="auto">
          <a:xfrm>
            <a:off x="323528" y="260648"/>
            <a:ext cx="8208912" cy="648072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7620000" cy="6068144"/>
          </a:xfrm>
        </p:spPr>
        <p:txBody>
          <a:bodyPr>
            <a:normAutofit lnSpcReduction="10000"/>
          </a:bodyPr>
          <a:lstStyle/>
          <a:p>
            <a:pPr algn="just">
              <a:buNone/>
            </a:pPr>
            <a:r>
              <a:rPr lang="ru-RU" dirty="0">
                <a:latin typeface="Times New Roman" pitchFamily="18" charset="0"/>
                <a:cs typeface="Times New Roman" pitchFamily="18" charset="0"/>
              </a:rPr>
              <a:t>1 - спонтанное окисление Fe2+ в теме гемоглобина - источник </a:t>
            </a:r>
            <a:r>
              <a:rPr lang="ru-RU" dirty="0" err="1">
                <a:latin typeface="Times New Roman" pitchFamily="18" charset="0"/>
                <a:cs typeface="Times New Roman" pitchFamily="18" charset="0"/>
              </a:rPr>
              <a:t>супероксидного</a:t>
            </a:r>
            <a:r>
              <a:rPr lang="ru-RU" dirty="0">
                <a:latin typeface="Times New Roman" pitchFamily="18" charset="0"/>
                <a:cs typeface="Times New Roman" pitchFamily="18" charset="0"/>
              </a:rPr>
              <a:t> аниона в эритроцитах;</a:t>
            </a:r>
          </a:p>
          <a:p>
            <a:pPr algn="just">
              <a:buNone/>
            </a:pPr>
            <a:r>
              <a:rPr lang="ru-RU" dirty="0">
                <a:latin typeface="Times New Roman" pitchFamily="18" charset="0"/>
                <a:cs typeface="Times New Roman" pitchFamily="18" charset="0"/>
              </a:rPr>
              <a:t>2 - </a:t>
            </a:r>
            <a:r>
              <a:rPr lang="ru-RU" dirty="0" err="1">
                <a:latin typeface="Times New Roman" pitchFamily="18" charset="0"/>
                <a:cs typeface="Times New Roman" pitchFamily="18" charset="0"/>
              </a:rPr>
              <a:t>Супероксиддисмутаза</a:t>
            </a:r>
            <a:r>
              <a:rPr lang="ru-RU" dirty="0">
                <a:latin typeface="Times New Roman" pitchFamily="18" charset="0"/>
                <a:cs typeface="Times New Roman" pitchFamily="18" charset="0"/>
              </a:rPr>
              <a:t> превращает </a:t>
            </a:r>
            <a:r>
              <a:rPr lang="ru-RU" dirty="0" err="1">
                <a:latin typeface="Times New Roman" pitchFamily="18" charset="0"/>
                <a:cs typeface="Times New Roman" pitchFamily="18" charset="0"/>
              </a:rPr>
              <a:t>супероксидный</a:t>
            </a:r>
            <a:r>
              <a:rPr lang="ru-RU" dirty="0">
                <a:latin typeface="Times New Roman" pitchFamily="18" charset="0"/>
                <a:cs typeface="Times New Roman" pitchFamily="18" charset="0"/>
              </a:rPr>
              <a:t> анион в </a:t>
            </a:r>
            <a:r>
              <a:rPr lang="ru-RU" dirty="0" err="1">
                <a:latin typeface="Times New Roman" pitchFamily="18" charset="0"/>
                <a:cs typeface="Times New Roman" pitchFamily="18" charset="0"/>
              </a:rPr>
              <a:t>пероксид</a:t>
            </a:r>
            <a:r>
              <a:rPr lang="ru-RU" dirty="0">
                <a:latin typeface="Times New Roman" pitchFamily="18" charset="0"/>
                <a:cs typeface="Times New Roman" pitchFamily="18" charset="0"/>
              </a:rPr>
              <a:t> водорода и воду: О2-+ О2- + 2Н+ → Н2О2 + О2;</a:t>
            </a:r>
          </a:p>
          <a:p>
            <a:pPr algn="just">
              <a:buNone/>
            </a:pPr>
            <a:r>
              <a:rPr lang="ru-RU" dirty="0">
                <a:latin typeface="Times New Roman" pitchFamily="18" charset="0"/>
                <a:cs typeface="Times New Roman" pitchFamily="18" charset="0"/>
              </a:rPr>
              <a:t>3 - </a:t>
            </a:r>
            <a:r>
              <a:rPr lang="ru-RU" dirty="0" err="1">
                <a:latin typeface="Times New Roman" pitchFamily="18" charset="0"/>
                <a:cs typeface="Times New Roman" pitchFamily="18" charset="0"/>
              </a:rPr>
              <a:t>пероксид</a:t>
            </a:r>
            <a:r>
              <a:rPr lang="ru-RU" dirty="0">
                <a:latin typeface="Times New Roman" pitchFamily="18" charset="0"/>
                <a:cs typeface="Times New Roman" pitchFamily="18" charset="0"/>
              </a:rPr>
              <a:t> водорода расщепляется каталазой: 2 Н2О2 → 2 Н2О + О2или </a:t>
            </a:r>
            <a:r>
              <a:rPr lang="ru-RU" dirty="0" err="1">
                <a:latin typeface="Times New Roman" pitchFamily="18" charset="0"/>
                <a:cs typeface="Times New Roman" pitchFamily="18" charset="0"/>
              </a:rPr>
              <a:t>глутатионпероксидазой</a:t>
            </a:r>
            <a:r>
              <a:rPr lang="ru-RU" dirty="0">
                <a:latin typeface="Times New Roman" pitchFamily="18" charset="0"/>
                <a:cs typeface="Times New Roman" pitchFamily="18" charset="0"/>
              </a:rPr>
              <a:t>: 2 GSH + Н2О2 → GSSG +2 Н2О;</a:t>
            </a:r>
          </a:p>
          <a:p>
            <a:pPr algn="just">
              <a:buNone/>
            </a:pPr>
            <a:r>
              <a:rPr lang="ru-RU" dirty="0">
                <a:latin typeface="Times New Roman" pitchFamily="18" charset="0"/>
                <a:cs typeface="Times New Roman" pitchFamily="18" charset="0"/>
              </a:rPr>
              <a:t>4 - </a:t>
            </a:r>
            <a:r>
              <a:rPr lang="ru-RU" dirty="0" err="1">
                <a:latin typeface="Times New Roman" pitchFamily="18" charset="0"/>
                <a:cs typeface="Times New Roman" pitchFamily="18" charset="0"/>
              </a:rPr>
              <a:t>Глутатионредуктаза</a:t>
            </a:r>
            <a:r>
              <a:rPr lang="ru-RU" dirty="0">
                <a:latin typeface="Times New Roman" pitchFamily="18" charset="0"/>
                <a:cs typeface="Times New Roman" pitchFamily="18" charset="0"/>
              </a:rPr>
              <a:t> восстанавливает окисленный </a:t>
            </a:r>
            <a:r>
              <a:rPr lang="ru-RU" dirty="0" err="1">
                <a:latin typeface="Times New Roman" pitchFamily="18" charset="0"/>
                <a:cs typeface="Times New Roman" pitchFamily="18" charset="0"/>
              </a:rPr>
              <a:t>глутатион</a:t>
            </a:r>
            <a:r>
              <a:rPr lang="ru-RU" dirty="0">
                <a:latin typeface="Times New Roman" pitchFamily="18" charset="0"/>
                <a:cs typeface="Times New Roman" pitchFamily="18" charset="0"/>
              </a:rPr>
              <a:t>: GSSG + NADPH + Н+ → 2GSH + NADP+;</a:t>
            </a:r>
          </a:p>
          <a:p>
            <a:pPr algn="just">
              <a:buNone/>
            </a:pPr>
            <a:r>
              <a:rPr lang="ru-RU" dirty="0">
                <a:latin typeface="Times New Roman" pitchFamily="18" charset="0"/>
                <a:cs typeface="Times New Roman" pitchFamily="18" charset="0"/>
              </a:rPr>
              <a:t>5 - NADPH, необходимый для восстановления </a:t>
            </a:r>
            <a:r>
              <a:rPr lang="ru-RU" dirty="0" err="1">
                <a:latin typeface="Times New Roman" pitchFamily="18" charset="0"/>
                <a:cs typeface="Times New Roman" pitchFamily="18" charset="0"/>
              </a:rPr>
              <a:t>глутатиона</a:t>
            </a:r>
            <a:r>
              <a:rPr lang="ru-RU" dirty="0">
                <a:latin typeface="Times New Roman" pitchFamily="18" charset="0"/>
                <a:cs typeface="Times New Roman" pitchFamily="18" charset="0"/>
              </a:rPr>
              <a:t>, образуется на окислительном этапе пентозофосфатного пути превращения глюкозы;</a:t>
            </a:r>
          </a:p>
          <a:p>
            <a:pPr algn="just">
              <a:buNone/>
            </a:pPr>
            <a:r>
              <a:rPr lang="ru-RU" dirty="0">
                <a:latin typeface="Times New Roman" pitchFamily="18" charset="0"/>
                <a:cs typeface="Times New Roman" pitchFamily="18" charset="0"/>
              </a:rPr>
              <a:t>6 - NADH, необходимый для восстановления гемоглобина </a:t>
            </a:r>
            <a:r>
              <a:rPr lang="ru-RU" dirty="0" err="1">
                <a:latin typeface="Times New Roman" pitchFamily="18" charset="0"/>
                <a:cs typeface="Times New Roman" pitchFamily="18" charset="0"/>
              </a:rPr>
              <a:t>метгемоглобинредуктазной</a:t>
            </a:r>
            <a:r>
              <a:rPr lang="ru-RU" dirty="0">
                <a:latin typeface="Times New Roman" pitchFamily="18" charset="0"/>
                <a:cs typeface="Times New Roman" pitchFamily="18" charset="0"/>
              </a:rPr>
              <a:t> системой, образуется в </a:t>
            </a:r>
            <a:r>
              <a:rPr lang="ru-RU" dirty="0" err="1">
                <a:latin typeface="Times New Roman" pitchFamily="18" charset="0"/>
                <a:cs typeface="Times New Roman" pitchFamily="18" charset="0"/>
              </a:rPr>
              <a:t>глицеральдегидфосфатдегидрогеназной</a:t>
            </a:r>
            <a:r>
              <a:rPr lang="ru-RU" dirty="0">
                <a:latin typeface="Times New Roman" pitchFamily="18" charset="0"/>
                <a:cs typeface="Times New Roman" pitchFamily="18" charset="0"/>
              </a:rPr>
              <a:t> реакции гликолиза.</a:t>
            </a:r>
          </a:p>
          <a:p>
            <a:pPr>
              <a:buNone/>
            </a:pPr>
            <a:r>
              <a:rPr lang="ru-RU" dirty="0"/>
              <a:t> </a:t>
            </a:r>
          </a:p>
          <a:p>
            <a:pPr>
              <a:buNone/>
            </a:pP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Лейкоциты</a:t>
            </a:r>
          </a:p>
        </p:txBody>
      </p:sp>
      <p:sp>
        <p:nvSpPr>
          <p:cNvPr id="3" name="Содержимое 2"/>
          <p:cNvSpPr>
            <a:spLocks noGrp="1"/>
          </p:cNvSpPr>
          <p:nvPr>
            <p:ph idx="1"/>
          </p:nvPr>
        </p:nvSpPr>
        <p:spPr>
          <a:xfrm>
            <a:off x="0" y="1600200"/>
            <a:ext cx="4355976" cy="4800600"/>
          </a:xfrm>
        </p:spPr>
        <p:txBody>
          <a:bodyPr>
            <a:normAutofit/>
          </a:bodyPr>
          <a:lstStyle/>
          <a:p>
            <a:pPr algn="just">
              <a:buNone/>
            </a:pPr>
            <a:r>
              <a:rPr lang="ru-RU" b="1" dirty="0">
                <a:latin typeface="Times New Roman" pitchFamily="18" charset="0"/>
                <a:cs typeface="Times New Roman" pitchFamily="18" charset="0"/>
              </a:rPr>
              <a:t>Лейкоциты(белые кровяные тельца)</a:t>
            </a:r>
            <a:r>
              <a:rPr lang="ru-RU" dirty="0">
                <a:latin typeface="Times New Roman" pitchFamily="18" charset="0"/>
                <a:cs typeface="Times New Roman" pitchFamily="18" charset="0"/>
              </a:rPr>
              <a:t> в отличие от эритроцитов отличаются друг от друга как по строению, так и по функциональному значению. Все лимфоциты имеют единого предшественника – стволовую кроветворную клетку и проходят начальные этапы дифференцировки в костном мозгу( 96 –144ч). </a:t>
            </a:r>
          </a:p>
        </p:txBody>
      </p:sp>
      <p:pic>
        <p:nvPicPr>
          <p:cNvPr id="17410" name="Picture 2" descr="https://im3-tub-ru.yandex.net/i?id=a8fede2667ce2ae887ece73e220acc87&amp;n=33&amp;h=190&amp;w=25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23928" y="0"/>
            <a:ext cx="2203326" cy="1809751"/>
          </a:xfrm>
          <a:prstGeom prst="rect">
            <a:avLst/>
          </a:prstGeom>
          <a:noFill/>
        </p:spPr>
      </p:pic>
      <p:pic>
        <p:nvPicPr>
          <p:cNvPr id="17412" name="Picture 4" descr="http://www.haberler50.com/uploads/images/7513_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4" y="1484784"/>
            <a:ext cx="3190156" cy="1933428"/>
          </a:xfrm>
          <a:prstGeom prst="rect">
            <a:avLst/>
          </a:prstGeom>
          <a:noFill/>
        </p:spPr>
      </p:pic>
      <p:pic>
        <p:nvPicPr>
          <p:cNvPr id="17414" name="Picture 6" descr="http://healthmoda.ru/images/article/big/103-chto-takoe-lejkotsity-2.gif"/>
          <p:cNvPicPr>
            <a:picLocks noChangeAspect="1" noChangeArrowheads="1"/>
          </p:cNvPicPr>
          <p:nvPr/>
        </p:nvPicPr>
        <p:blipFill>
          <a:blip r:embed="rId4" cstate="print"/>
          <a:srcRect/>
          <a:stretch>
            <a:fillRect/>
          </a:stretch>
        </p:blipFill>
        <p:spPr bwMode="auto">
          <a:xfrm>
            <a:off x="4283968" y="3501008"/>
            <a:ext cx="4716016" cy="313204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WBC (</a:t>
            </a:r>
            <a:r>
              <a:rPr lang="ru-RU" dirty="0" err="1"/>
              <a:t>white</a:t>
            </a:r>
            <a:r>
              <a:rPr lang="ru-RU" dirty="0"/>
              <a:t> </a:t>
            </a:r>
            <a:r>
              <a:rPr lang="ru-RU" dirty="0" err="1"/>
              <a:t>blood</a:t>
            </a:r>
            <a:r>
              <a:rPr lang="ru-RU" dirty="0"/>
              <a:t> </a:t>
            </a:r>
            <a:r>
              <a:rPr lang="ru-RU" dirty="0" err="1"/>
              <a:t>cells</a:t>
            </a:r>
            <a:r>
              <a:rPr lang="ru-RU" dirty="0"/>
              <a:t> — белые кровяные тельца) </a:t>
            </a:r>
          </a:p>
        </p:txBody>
      </p:sp>
      <p:sp>
        <p:nvSpPr>
          <p:cNvPr id="3" name="Объект 2"/>
          <p:cNvSpPr>
            <a:spLocks noGrp="1"/>
          </p:cNvSpPr>
          <p:nvPr>
            <p:ph idx="1"/>
          </p:nvPr>
        </p:nvSpPr>
        <p:spPr>
          <a:xfrm>
            <a:off x="457200" y="1600200"/>
            <a:ext cx="4474840" cy="4800600"/>
          </a:xfrm>
        </p:spPr>
        <p:txBody>
          <a:bodyPr/>
          <a:lstStyle/>
          <a:p>
            <a:pPr marL="114300" indent="0">
              <a:buNone/>
            </a:pPr>
            <a:r>
              <a:rPr lang="ru-RU" dirty="0"/>
              <a:t>— абсолютное содержание лейкоцитов (норма 4—9 10^9 </a:t>
            </a:r>
            <a:r>
              <a:rPr lang="ru-RU" dirty="0" err="1"/>
              <a:t>кл</a:t>
            </a:r>
            <a:r>
              <a:rPr lang="ru-RU" dirty="0"/>
              <a:t>/л) — форменных элементов крови — отвечающих за распознавание и обезвреживание чужеродных компонентов, иммунную защиту организма от вирусов и бактерий, устранение отмирающих клеток собственного организма.</a:t>
            </a:r>
          </a:p>
        </p:txBody>
      </p:sp>
      <p:graphicFrame>
        <p:nvGraphicFramePr>
          <p:cNvPr id="4" name="Таблица 3"/>
          <p:cNvGraphicFramePr>
            <a:graphicFrameLocks noGrp="1"/>
          </p:cNvGraphicFramePr>
          <p:nvPr>
            <p:extLst>
              <p:ext uri="{D42A27DB-BD31-4B8C-83A1-F6EECF244321}">
                <p14:modId xmlns:p14="http://schemas.microsoft.com/office/powerpoint/2010/main" val="2023307295"/>
              </p:ext>
            </p:extLst>
          </p:nvPr>
        </p:nvGraphicFramePr>
        <p:xfrm>
          <a:off x="4860032" y="1484784"/>
          <a:ext cx="3528392" cy="5130383"/>
        </p:xfrm>
        <a:graphic>
          <a:graphicData uri="http://schemas.openxmlformats.org/drawingml/2006/table">
            <a:tbl>
              <a:tblPr/>
              <a:tblGrid>
                <a:gridCol w="1764196">
                  <a:extLst>
                    <a:ext uri="{9D8B030D-6E8A-4147-A177-3AD203B41FA5}">
                      <a16:colId xmlns:a16="http://schemas.microsoft.com/office/drawing/2014/main" val="20000"/>
                    </a:ext>
                  </a:extLst>
                </a:gridCol>
                <a:gridCol w="1764196">
                  <a:extLst>
                    <a:ext uri="{9D8B030D-6E8A-4147-A177-3AD203B41FA5}">
                      <a16:colId xmlns:a16="http://schemas.microsoft.com/office/drawing/2014/main" val="20001"/>
                    </a:ext>
                  </a:extLst>
                </a:gridCol>
              </a:tblGrid>
              <a:tr h="566628">
                <a:tc gridSpan="2">
                  <a:txBody>
                    <a:bodyPr/>
                    <a:lstStyle/>
                    <a:p>
                      <a:pPr algn="r"/>
                      <a:r>
                        <a:rPr lang="ru-RU" sz="2400" dirty="0">
                          <a:solidFill>
                            <a:srgbClr val="FF0000"/>
                          </a:solidFill>
                        </a:rPr>
                        <a:t>Норма лейкоцитов у детей и у взрослых</a:t>
                      </a:r>
                    </a:p>
                  </a:txBody>
                  <a:tcPr marL="0" marR="0" marT="0" marB="0" anchor="ctr">
                    <a:solidFill>
                      <a:srgbClr val="F5F7FA"/>
                    </a:solidFill>
                  </a:tcPr>
                </a:tc>
                <a:tc hMerge="1">
                  <a:txBody>
                    <a:bodyPr/>
                    <a:lstStyle/>
                    <a:p>
                      <a:endParaRPr lang="ru-RU"/>
                    </a:p>
                  </a:txBody>
                  <a:tcPr/>
                </a:tc>
                <a:extLst>
                  <a:ext uri="{0D108BD9-81ED-4DB2-BD59-A6C34878D82A}">
                    <a16:rowId xmlns:a16="http://schemas.microsoft.com/office/drawing/2014/main" val="10000"/>
                  </a:ext>
                </a:extLst>
              </a:tr>
              <a:tr h="635489">
                <a:tc>
                  <a:txBody>
                    <a:bodyPr/>
                    <a:lstStyle/>
                    <a:p>
                      <a:pPr algn="l" fontAlgn="ctr"/>
                      <a:r>
                        <a:rPr lang="ru-RU" sz="1600" b="1" dirty="0">
                          <a:effectLst/>
                          <a:latin typeface="inherit"/>
                        </a:rPr>
                        <a:t>Возраст</a:t>
                      </a:r>
                      <a:endParaRPr lang="ru-RU" sz="1600" dirty="0">
                        <a:effectLst/>
                        <a:latin typeface="inherit"/>
                      </a:endParaRPr>
                    </a:p>
                  </a:txBody>
                  <a:tcPr marL="34431" marR="34431" marT="34431" marB="34431"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600">
                          <a:effectLst/>
                          <a:latin typeface="inherit"/>
                        </a:rPr>
                        <a:t/>
                      </a:r>
                      <a:br>
                        <a:rPr lang="ru-RU" sz="1600">
                          <a:effectLst/>
                          <a:latin typeface="inherit"/>
                        </a:rPr>
                      </a:br>
                      <a:r>
                        <a:rPr lang="ru-RU" sz="1600" b="1">
                          <a:effectLst/>
                          <a:latin typeface="inherit"/>
                        </a:rPr>
                        <a:t>показатель</a:t>
                      </a:r>
                      <a:r>
                        <a:rPr lang="en-US" sz="1600" b="1">
                          <a:effectLst/>
                          <a:latin typeface="inherit"/>
                        </a:rPr>
                        <a:t>x10</a:t>
                      </a:r>
                      <a:r>
                        <a:rPr lang="en-US" sz="1600" b="1" baseline="30000">
                          <a:effectLst/>
                          <a:latin typeface="inherit"/>
                        </a:rPr>
                        <a:t>9</a:t>
                      </a:r>
                      <a:r>
                        <a:rPr lang="en-US" sz="1600" b="1">
                          <a:effectLst/>
                          <a:latin typeface="inherit"/>
                        </a:rPr>
                        <a:t>/</a:t>
                      </a:r>
                      <a:r>
                        <a:rPr lang="ru-RU" sz="1600" b="1">
                          <a:effectLst/>
                          <a:latin typeface="inherit"/>
                        </a:rPr>
                        <a:t>л</a:t>
                      </a:r>
                      <a:endParaRPr lang="ru-RU" sz="1600">
                        <a:effectLst/>
                        <a:latin typeface="inherit"/>
                      </a:endParaRPr>
                    </a:p>
                  </a:txBody>
                  <a:tcPr marL="34431" marR="34431" marT="34431" marB="34431"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01"/>
                  </a:ext>
                </a:extLst>
              </a:tr>
              <a:tr h="352175">
                <a:tc>
                  <a:txBody>
                    <a:bodyPr/>
                    <a:lstStyle/>
                    <a:p>
                      <a:pPr algn="l" fontAlgn="ctr"/>
                      <a:r>
                        <a:rPr lang="ru-RU" sz="1600">
                          <a:effectLst/>
                          <a:latin typeface="inherit"/>
                        </a:rPr>
                        <a:t> до 1 года</a:t>
                      </a:r>
                    </a:p>
                  </a:txBody>
                  <a:tcPr marL="34431" marR="34431" marT="34431" marB="34431"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600" dirty="0">
                          <a:effectLst/>
                          <a:latin typeface="inherit"/>
                        </a:rPr>
                        <a:t>6,0 - 17,5</a:t>
                      </a:r>
                    </a:p>
                  </a:txBody>
                  <a:tcPr marL="34431" marR="34431" marT="34431" marB="34431"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02"/>
                  </a:ext>
                </a:extLst>
              </a:tr>
              <a:tr h="635489">
                <a:tc>
                  <a:txBody>
                    <a:bodyPr/>
                    <a:lstStyle/>
                    <a:p>
                      <a:pPr algn="l" fontAlgn="ctr"/>
                      <a:r>
                        <a:rPr lang="ru-RU" sz="1600">
                          <a:effectLst/>
                          <a:latin typeface="inherit"/>
                        </a:rPr>
                        <a:t>с 1года до 2 лет</a:t>
                      </a:r>
                    </a:p>
                  </a:txBody>
                  <a:tcPr marL="34431" marR="34431" marT="34431" marB="34431"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600" dirty="0">
                          <a:effectLst/>
                          <a:latin typeface="inherit"/>
                        </a:rPr>
                        <a:t>6,0 - 17,0</a:t>
                      </a:r>
                    </a:p>
                  </a:txBody>
                  <a:tcPr marL="34431" marR="34431" marT="34431" marB="34431"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03"/>
                  </a:ext>
                </a:extLst>
              </a:tr>
              <a:tr h="493832">
                <a:tc>
                  <a:txBody>
                    <a:bodyPr/>
                    <a:lstStyle/>
                    <a:p>
                      <a:pPr algn="l" fontAlgn="ctr"/>
                      <a:r>
                        <a:rPr lang="ru-RU" sz="1600">
                          <a:effectLst/>
                          <a:latin typeface="inherit"/>
                        </a:rPr>
                        <a:t>с 2 до 4 лет</a:t>
                      </a:r>
                    </a:p>
                  </a:txBody>
                  <a:tcPr marL="34431" marR="34431" marT="34431" marB="34431"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600" dirty="0">
                          <a:effectLst/>
                          <a:latin typeface="inherit"/>
                        </a:rPr>
                        <a:t>5,5 - 15,5</a:t>
                      </a:r>
                    </a:p>
                  </a:txBody>
                  <a:tcPr marL="34431" marR="34431" marT="34431" marB="34431"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04"/>
                  </a:ext>
                </a:extLst>
              </a:tr>
              <a:tr h="493832">
                <a:tc>
                  <a:txBody>
                    <a:bodyPr/>
                    <a:lstStyle/>
                    <a:p>
                      <a:pPr algn="l" fontAlgn="ctr"/>
                      <a:r>
                        <a:rPr lang="ru-RU" sz="1600">
                          <a:effectLst/>
                          <a:latin typeface="inherit"/>
                        </a:rPr>
                        <a:t>с 4 до 6 лет</a:t>
                      </a:r>
                    </a:p>
                  </a:txBody>
                  <a:tcPr marL="34431" marR="34431" marT="34431" marB="34431"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600" dirty="0">
                          <a:effectLst/>
                          <a:latin typeface="inherit"/>
                        </a:rPr>
                        <a:t>5,0 - 14,5</a:t>
                      </a:r>
                    </a:p>
                  </a:txBody>
                  <a:tcPr marL="34431" marR="34431" marT="34431" marB="34431"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05"/>
                  </a:ext>
                </a:extLst>
              </a:tr>
              <a:tr h="352175">
                <a:tc>
                  <a:txBody>
                    <a:bodyPr/>
                    <a:lstStyle/>
                    <a:p>
                      <a:pPr algn="l" fontAlgn="ctr"/>
                      <a:r>
                        <a:rPr lang="ru-RU" sz="1600">
                          <a:effectLst/>
                          <a:latin typeface="inherit"/>
                        </a:rPr>
                        <a:t>с 6 до 10 лет</a:t>
                      </a:r>
                    </a:p>
                  </a:txBody>
                  <a:tcPr marL="34431" marR="34431" marT="34431" marB="34431"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600" dirty="0">
                          <a:effectLst/>
                          <a:latin typeface="inherit"/>
                        </a:rPr>
                        <a:t>4,5 - 13,5</a:t>
                      </a:r>
                    </a:p>
                  </a:txBody>
                  <a:tcPr marL="34431" marR="34431" marT="34431" marB="34431"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06"/>
                  </a:ext>
                </a:extLst>
              </a:tr>
              <a:tr h="493832">
                <a:tc>
                  <a:txBody>
                    <a:bodyPr/>
                    <a:lstStyle/>
                    <a:p>
                      <a:pPr algn="l" fontAlgn="ctr"/>
                      <a:r>
                        <a:rPr lang="ru-RU" sz="1600">
                          <a:effectLst/>
                          <a:latin typeface="inherit"/>
                        </a:rPr>
                        <a:t>с 10 до 16 лет</a:t>
                      </a:r>
                    </a:p>
                  </a:txBody>
                  <a:tcPr marL="34431" marR="34431" marT="34431" marB="34431"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600" dirty="0">
                          <a:effectLst/>
                          <a:latin typeface="inherit"/>
                        </a:rPr>
                        <a:t>4,5 - 13,0</a:t>
                      </a:r>
                    </a:p>
                  </a:txBody>
                  <a:tcPr marL="34431" marR="34431" marT="34431" marB="34431"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07"/>
                  </a:ext>
                </a:extLst>
              </a:tr>
              <a:tr h="777146">
                <a:tc>
                  <a:txBody>
                    <a:bodyPr/>
                    <a:lstStyle/>
                    <a:p>
                      <a:pPr algn="l" fontAlgn="ctr"/>
                      <a:r>
                        <a:rPr lang="ru-RU" sz="1600">
                          <a:effectLst/>
                          <a:latin typeface="inherit"/>
                        </a:rPr>
                        <a:t>после 16 лет и взрослые</a:t>
                      </a:r>
                    </a:p>
                  </a:txBody>
                  <a:tcPr marL="34431" marR="34431" marT="34431" marB="34431"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tc>
                  <a:txBody>
                    <a:bodyPr/>
                    <a:lstStyle/>
                    <a:p>
                      <a:pPr algn="l" fontAlgn="ctr"/>
                      <a:r>
                        <a:rPr lang="ru-RU" sz="1600" dirty="0">
                          <a:effectLst/>
                          <a:latin typeface="inherit"/>
                        </a:rPr>
                        <a:t>4,0 - 9,0</a:t>
                      </a:r>
                    </a:p>
                  </a:txBody>
                  <a:tcPr marL="34431" marR="34431" marT="34431" marB="34431" anchor="ctr">
                    <a:lnL w="9525" cap="flat" cmpd="sng" algn="ctr">
                      <a:solidFill>
                        <a:srgbClr val="CED9DF"/>
                      </a:solidFill>
                      <a:prstDash val="solid"/>
                      <a:round/>
                      <a:headEnd type="none" w="med" len="med"/>
                      <a:tailEnd type="none" w="med" len="med"/>
                    </a:lnL>
                    <a:lnR w="9525" cap="flat" cmpd="sng" algn="ctr">
                      <a:solidFill>
                        <a:srgbClr val="CED9DF"/>
                      </a:solidFill>
                      <a:prstDash val="solid"/>
                      <a:round/>
                      <a:headEnd type="none" w="med" len="med"/>
                      <a:tailEnd type="none" w="med" len="med"/>
                    </a:lnR>
                    <a:lnT w="9525" cap="flat" cmpd="sng" algn="ctr">
                      <a:solidFill>
                        <a:srgbClr val="CED9DF"/>
                      </a:solidFill>
                      <a:prstDash val="solid"/>
                      <a:round/>
                      <a:headEnd type="none" w="med" len="med"/>
                      <a:tailEnd type="none" w="med" len="med"/>
                    </a:lnT>
                    <a:lnB w="9525" cap="flat" cmpd="sng" algn="ctr">
                      <a:solidFill>
                        <a:srgbClr val="CED9DF"/>
                      </a:solidFill>
                      <a:prstDash val="solid"/>
                      <a:round/>
                      <a:headEnd type="none" w="med" len="med"/>
                      <a:tailEnd type="none" w="med" len="med"/>
                    </a:lnB>
                    <a:solidFill>
                      <a:srgbClr val="F5F7FA"/>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01139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7620000" cy="7416824"/>
          </a:xfrm>
        </p:spPr>
        <p:txBody>
          <a:bodyPr>
            <a:noAutofit/>
          </a:bodyPr>
          <a:lstStyle/>
          <a:p>
            <a:pPr algn="just">
              <a:buNone/>
            </a:pPr>
            <a:r>
              <a:rPr lang="ru-RU" sz="2400" dirty="0">
                <a:latin typeface="Times New Roman" pitchFamily="18" charset="0"/>
                <a:cs typeface="Times New Roman" pitchFamily="18" charset="0"/>
              </a:rPr>
              <a:t>Регуляция пролиферации и дифференцировки лейкоцитов осуществляется: активация - ГМ-КСФ, Г-КСФ</a:t>
            </a:r>
          </a:p>
          <a:p>
            <a:pPr algn="just">
              <a:buNone/>
            </a:pPr>
            <a:r>
              <a:rPr lang="ru-RU" sz="2400" dirty="0">
                <a:latin typeface="Times New Roman" pitchFamily="18" charset="0"/>
                <a:cs typeface="Times New Roman" pitchFamily="18" charset="0"/>
              </a:rPr>
              <a:t>ингибирование – клетки, несущие рецепторы к Fc-фрагменту </a:t>
            </a:r>
            <a:r>
              <a:rPr lang="ru-RU" sz="2400" dirty="0" err="1">
                <a:latin typeface="Times New Roman" pitchFamily="18" charset="0"/>
                <a:cs typeface="Times New Roman" pitchFamily="18" charset="0"/>
              </a:rPr>
              <a:t>IgG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лактоферрин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простогландин</a:t>
            </a:r>
            <a:r>
              <a:rPr lang="ru-RU" sz="2400" dirty="0">
                <a:latin typeface="Times New Roman" pitchFamily="18" charset="0"/>
                <a:cs typeface="Times New Roman" pitchFamily="18" charset="0"/>
              </a:rPr>
              <a:t>, интерферон  и др. </a:t>
            </a:r>
          </a:p>
          <a:p>
            <a:pPr algn="just">
              <a:buNone/>
            </a:pPr>
            <a:r>
              <a:rPr lang="ru-RU" sz="2400" dirty="0">
                <a:latin typeface="Times New Roman" pitchFamily="18" charset="0"/>
                <a:cs typeface="Times New Roman" pitchFamily="18" charset="0"/>
              </a:rPr>
              <a:t>Имеется </a:t>
            </a:r>
            <a:r>
              <a:rPr lang="ru-RU" sz="2400" dirty="0" err="1">
                <a:latin typeface="Times New Roman" pitchFamily="18" charset="0"/>
                <a:cs typeface="Times New Roman" pitchFamily="18" charset="0"/>
              </a:rPr>
              <a:t>гранулоцитарный</a:t>
            </a:r>
            <a:r>
              <a:rPr lang="ru-RU" sz="2400" dirty="0">
                <a:latin typeface="Times New Roman" pitchFamily="18" charset="0"/>
                <a:cs typeface="Times New Roman" pitchFamily="18" charset="0"/>
              </a:rPr>
              <a:t> резерв костного мозга (задержка на 1-2 дня). Поверхностные маркеры зрелых нейтрофилов: CD33, CD13, CD11b, CD15, CD65, CD66.</a:t>
            </a:r>
          </a:p>
          <a:p>
            <a:pPr algn="just">
              <a:buNone/>
            </a:pPr>
            <a:r>
              <a:rPr lang="ru-RU" sz="2400" dirty="0">
                <a:latin typeface="Times New Roman" pitchFamily="18" charset="0"/>
                <a:cs typeface="Times New Roman" pitchFamily="18" charset="0"/>
              </a:rPr>
              <a:t>Нормальное количество в периферической крови – 1,9 – 5,7 х109/л. В периферической крови пристеночный и циркулирующие пулы (1:3). Время циркуляции в </a:t>
            </a:r>
            <a:r>
              <a:rPr lang="ru-RU" sz="2400" dirty="0" err="1">
                <a:latin typeface="Times New Roman" pitchFamily="18" charset="0"/>
                <a:cs typeface="Times New Roman" pitchFamily="18" charset="0"/>
              </a:rPr>
              <a:t>периферичекой</a:t>
            </a:r>
            <a:r>
              <a:rPr lang="ru-RU" sz="2400" dirty="0">
                <a:latin typeface="Times New Roman" pitchFamily="18" charset="0"/>
                <a:cs typeface="Times New Roman" pitchFamily="18" charset="0"/>
              </a:rPr>
              <a:t> крови – 8-12 часов, затем покидают её мигрируя в межклеточное пространство, в полость рта, где выполняют функцию врожденной неспецифической защиты </a:t>
            </a:r>
            <a:r>
              <a:rPr lang="ru-RU" sz="2400" dirty="0" err="1">
                <a:latin typeface="Times New Roman" pitchFamily="18" charset="0"/>
                <a:cs typeface="Times New Roman" pitchFamily="18" charset="0"/>
              </a:rPr>
              <a:t>макроорганизма</a:t>
            </a:r>
            <a:r>
              <a:rPr lang="ru-RU" sz="2400" dirty="0">
                <a:latin typeface="Times New Roman" pitchFamily="18" charset="0"/>
                <a:cs typeface="Times New Roman" pitchFamily="18" charset="0"/>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Лейкоцитарные индексы</a:t>
            </a:r>
          </a:p>
        </p:txBody>
      </p:sp>
      <p:sp>
        <p:nvSpPr>
          <p:cNvPr id="3" name="Объект 2"/>
          <p:cNvSpPr>
            <a:spLocks noGrp="1"/>
          </p:cNvSpPr>
          <p:nvPr>
            <p:ph idx="1"/>
          </p:nvPr>
        </p:nvSpPr>
        <p:spPr>
          <a:xfrm>
            <a:off x="457200" y="1268760"/>
            <a:ext cx="7620000" cy="5132040"/>
          </a:xfrm>
        </p:spPr>
        <p:txBody>
          <a:bodyPr>
            <a:normAutofit fontScale="92500" lnSpcReduction="10000"/>
          </a:bodyPr>
          <a:lstStyle/>
          <a:p>
            <a:r>
              <a:rPr lang="ru-RU" dirty="0">
                <a:solidFill>
                  <a:srgbClr val="FF0000"/>
                </a:solidFill>
              </a:rPr>
              <a:t>LYM% </a:t>
            </a:r>
            <a:r>
              <a:rPr lang="ru-RU" dirty="0"/>
              <a:t>(LY%) (</a:t>
            </a:r>
            <a:r>
              <a:rPr lang="ru-RU" dirty="0" err="1"/>
              <a:t>lymphocyte</a:t>
            </a:r>
            <a:r>
              <a:rPr lang="ru-RU" dirty="0"/>
              <a:t>) — относительное (%) содержание (норма 25—40 %) лимфоцитов.</a:t>
            </a:r>
          </a:p>
          <a:p>
            <a:r>
              <a:rPr lang="ru-RU" dirty="0">
                <a:solidFill>
                  <a:srgbClr val="FF0000"/>
                </a:solidFill>
              </a:rPr>
              <a:t>MXD% </a:t>
            </a:r>
            <a:r>
              <a:rPr lang="ru-RU" dirty="0"/>
              <a:t>— относительное (%) содержание смеси (норма 5—10 %) моноцитов, базофилов и эозинофилов.</a:t>
            </a:r>
          </a:p>
          <a:p>
            <a:r>
              <a:rPr lang="ru-RU" dirty="0">
                <a:solidFill>
                  <a:srgbClr val="FF0000"/>
                </a:solidFill>
              </a:rPr>
              <a:t>NEUT%</a:t>
            </a:r>
            <a:r>
              <a:rPr lang="ru-RU" dirty="0"/>
              <a:t> (NE%) (</a:t>
            </a:r>
            <a:r>
              <a:rPr lang="ru-RU" dirty="0" err="1"/>
              <a:t>neutrophils</a:t>
            </a:r>
            <a:r>
              <a:rPr lang="ru-RU" dirty="0"/>
              <a:t>) — относительное (%) содержание нейтрофилов.</a:t>
            </a:r>
          </a:p>
          <a:p>
            <a:r>
              <a:rPr lang="ru-RU" dirty="0">
                <a:solidFill>
                  <a:srgbClr val="FF0000"/>
                </a:solidFill>
              </a:rPr>
              <a:t>MON% </a:t>
            </a:r>
            <a:r>
              <a:rPr lang="ru-RU" dirty="0"/>
              <a:t>(MO%) (</a:t>
            </a:r>
            <a:r>
              <a:rPr lang="ru-RU" dirty="0" err="1"/>
              <a:t>monocyte</a:t>
            </a:r>
            <a:r>
              <a:rPr lang="ru-RU" dirty="0"/>
              <a:t>) — относительное (%) содержание моноцитов (норма 4—11 %).</a:t>
            </a:r>
          </a:p>
          <a:p>
            <a:r>
              <a:rPr lang="ru-RU" dirty="0">
                <a:solidFill>
                  <a:srgbClr val="FF0000"/>
                </a:solidFill>
              </a:rPr>
              <a:t>EO% </a:t>
            </a:r>
            <a:r>
              <a:rPr lang="ru-RU" dirty="0"/>
              <a:t>— относительное (%) содержание эозинофилов.</a:t>
            </a:r>
          </a:p>
          <a:p>
            <a:r>
              <a:rPr lang="ru-RU" dirty="0">
                <a:solidFill>
                  <a:srgbClr val="FF0000"/>
                </a:solidFill>
              </a:rPr>
              <a:t>BA%</a:t>
            </a:r>
            <a:r>
              <a:rPr lang="ru-RU" dirty="0"/>
              <a:t> — относительное (%) содержание базофилов.</a:t>
            </a:r>
          </a:p>
          <a:p>
            <a:r>
              <a:rPr lang="ru-RU" dirty="0">
                <a:solidFill>
                  <a:srgbClr val="FF0000"/>
                </a:solidFill>
              </a:rPr>
              <a:t>IMM%</a:t>
            </a:r>
            <a:r>
              <a:rPr lang="ru-RU" dirty="0"/>
              <a:t> — относительное (%) содержание незрелых гранулоцитов.</a:t>
            </a:r>
          </a:p>
          <a:p>
            <a:r>
              <a:rPr lang="ru-RU" dirty="0">
                <a:solidFill>
                  <a:srgbClr val="FF0000"/>
                </a:solidFill>
              </a:rPr>
              <a:t>ATL%</a:t>
            </a:r>
            <a:r>
              <a:rPr lang="ru-RU" dirty="0"/>
              <a:t> — относительное (%) содержание атипичных лимфоцитов.</a:t>
            </a:r>
          </a:p>
          <a:p>
            <a:r>
              <a:rPr lang="ru-RU" dirty="0">
                <a:solidFill>
                  <a:srgbClr val="FF0000"/>
                </a:solidFill>
              </a:rPr>
              <a:t>GR%</a:t>
            </a:r>
            <a:r>
              <a:rPr lang="ru-RU" dirty="0"/>
              <a:t> — относительное (%) содержание (норма 47—72 %) гранулоцитов.</a:t>
            </a:r>
          </a:p>
        </p:txBody>
      </p:sp>
    </p:spTree>
    <p:extLst>
      <p:ext uri="{BB962C8B-B14F-4D97-AF65-F5344CB8AC3E}">
        <p14:creationId xmlns:p14="http://schemas.microsoft.com/office/powerpoint/2010/main" val="953616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886"/>
            <a:ext cx="9144000" cy="1143000"/>
          </a:xfrm>
        </p:spPr>
        <p:txBody>
          <a:bodyPr/>
          <a:lstStyle/>
          <a:p>
            <a:r>
              <a:rPr lang="ru-RU" dirty="0"/>
              <a:t>Лейкоцитарная формула (</a:t>
            </a:r>
            <a:r>
              <a:rPr lang="ru-RU" dirty="0" err="1"/>
              <a:t>лейкограмма</a:t>
            </a:r>
            <a:r>
              <a:rPr lang="ru-RU" dirty="0"/>
              <a:t>) </a:t>
            </a:r>
          </a:p>
        </p:txBody>
      </p:sp>
      <p:sp>
        <p:nvSpPr>
          <p:cNvPr id="3" name="Объект 2"/>
          <p:cNvSpPr>
            <a:spLocks noGrp="1"/>
          </p:cNvSpPr>
          <p:nvPr>
            <p:ph idx="1"/>
          </p:nvPr>
        </p:nvSpPr>
        <p:spPr>
          <a:xfrm>
            <a:off x="3923928" y="836712"/>
            <a:ext cx="5112568" cy="1800200"/>
          </a:xfrm>
        </p:spPr>
        <p:txBody>
          <a:bodyPr>
            <a:normAutofit/>
          </a:bodyPr>
          <a:lstStyle/>
          <a:p>
            <a:pPr marL="114300" indent="0">
              <a:buNone/>
            </a:pPr>
            <a:r>
              <a:rPr lang="ru-RU" dirty="0"/>
              <a:t>— процентное соотношение различных видов лейкоцитов, определяемое при подсчёте их в окрашенном мазке крови под микроскопом.</a:t>
            </a:r>
          </a:p>
        </p:txBody>
      </p:sp>
      <p:pic>
        <p:nvPicPr>
          <p:cNvPr id="20483"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9512" y="2348880"/>
            <a:ext cx="846043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035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7620000" cy="6140152"/>
          </a:xfrm>
        </p:spPr>
        <p:txBody>
          <a:bodyPr>
            <a:normAutofit fontScale="92500" lnSpcReduction="20000"/>
          </a:bodyPr>
          <a:lstStyle/>
          <a:p>
            <a:pPr algn="just">
              <a:buNone/>
            </a:pPr>
            <a:r>
              <a:rPr lang="ru-RU" dirty="0">
                <a:latin typeface="Times New Roman" pitchFamily="18" charset="0"/>
                <a:cs typeface="Times New Roman" pitchFamily="18" charset="0"/>
              </a:rPr>
              <a:t>Регуляция пролиферации и дифференцировки лейкоцитов осуществляется: неспецифической защиты </a:t>
            </a:r>
            <a:r>
              <a:rPr lang="ru-RU" dirty="0" err="1">
                <a:latin typeface="Times New Roman" pitchFamily="18" charset="0"/>
                <a:cs typeface="Times New Roman" pitchFamily="18" charset="0"/>
              </a:rPr>
              <a:t>макроорганизма</a:t>
            </a:r>
            <a:r>
              <a:rPr lang="ru-RU" dirty="0">
                <a:latin typeface="Times New Roman" pitchFamily="18" charset="0"/>
                <a:cs typeface="Times New Roman" pitchFamily="18" charset="0"/>
              </a:rPr>
              <a:t>.</a:t>
            </a:r>
          </a:p>
          <a:p>
            <a:pPr algn="just">
              <a:buNone/>
            </a:pPr>
            <a:r>
              <a:rPr lang="ru-RU" dirty="0">
                <a:latin typeface="Times New Roman" pitchFamily="18" charset="0"/>
                <a:cs typeface="Times New Roman" pitchFamily="18" charset="0"/>
              </a:rPr>
              <a:t>Лейкоциты являются полноценными клетками с большим ядром, митохондриями и высоким содержанием нуклеиновых кислот. В лейкоцитах активно протекают процессы биосинтеза нуклеиновых кислот и белков. </a:t>
            </a:r>
          </a:p>
          <a:p>
            <a:pPr algn="just">
              <a:buNone/>
            </a:pPr>
            <a:r>
              <a:rPr lang="ru-RU" dirty="0">
                <a:latin typeface="Times New Roman" pitchFamily="18" charset="0"/>
                <a:cs typeface="Times New Roman" pitchFamily="18" charset="0"/>
              </a:rPr>
              <a:t>Основной путь получения энергии – аэробный гликолиз. АТФ образуется также в реакциях </a:t>
            </a:r>
            <a:r>
              <a:rPr lang="ru-RU" dirty="0" err="1">
                <a:latin typeface="Times New Roman" pitchFamily="18" charset="0"/>
                <a:cs typeface="Times New Roman" pitchFamily="18" charset="0"/>
              </a:rPr>
              <a:t>β-окисления </a:t>
            </a:r>
            <a:r>
              <a:rPr lang="ru-RU" dirty="0">
                <a:latin typeface="Times New Roman" pitchFamily="18" charset="0"/>
                <a:cs typeface="Times New Roman" pitchFamily="18" charset="0"/>
              </a:rPr>
              <a:t>жирных кислот.</a:t>
            </a:r>
          </a:p>
          <a:p>
            <a:pPr algn="just">
              <a:buNone/>
            </a:pPr>
            <a:r>
              <a:rPr lang="ru-RU" dirty="0">
                <a:latin typeface="Times New Roman" pitchFamily="18" charset="0"/>
                <a:cs typeface="Times New Roman" pitchFamily="18" charset="0"/>
              </a:rPr>
              <a:t>В лейкоцитах сосредоточен весь гликоген крови, который является источником энергии при недостаточном её поступлении.</a:t>
            </a:r>
          </a:p>
          <a:p>
            <a:pPr algn="just">
              <a:buNone/>
            </a:pPr>
            <a:r>
              <a:rPr lang="ru-RU" dirty="0">
                <a:latin typeface="Times New Roman" pitchFamily="18" charset="0"/>
                <a:cs typeface="Times New Roman" pitchFamily="18" charset="0"/>
              </a:rPr>
              <a:t> В лизосомах лейкоцитов локализована мощная система протеолитических ферментов – протеазы, фосфатазы, </a:t>
            </a:r>
            <a:r>
              <a:rPr lang="ru-RU" dirty="0" err="1">
                <a:latin typeface="Times New Roman" pitchFamily="18" charset="0"/>
                <a:cs typeface="Times New Roman" pitchFamily="18" charset="0"/>
              </a:rPr>
              <a:t>эстеразы</a:t>
            </a:r>
            <a:r>
              <a:rPr lang="ru-RU" dirty="0">
                <a:latin typeface="Times New Roman" pitchFamily="18" charset="0"/>
                <a:cs typeface="Times New Roman" pitchFamily="18" charset="0"/>
              </a:rPr>
              <a:t>, ДНК-азы, </a:t>
            </a:r>
            <a:r>
              <a:rPr lang="ru-RU" dirty="0" err="1">
                <a:latin typeface="Times New Roman" pitchFamily="18" charset="0"/>
                <a:cs typeface="Times New Roman" pitchFamily="18" charset="0"/>
              </a:rPr>
              <a:t>РНК-азы</a:t>
            </a:r>
            <a:r>
              <a:rPr lang="ru-RU" dirty="0">
                <a:latin typeface="Times New Roman" pitchFamily="18" charset="0"/>
                <a:cs typeface="Times New Roman" pitchFamily="18" charset="0"/>
              </a:rPr>
              <a:t>, что обеспечивает участие этих клеток в защитных реакциях организма. В результате действия этих ферментов разрушаются полимерные молекулы микроорганизмов и образуются мономеры (моносахариды, аминокислоты, нуклеотиды), которые поступают в </a:t>
            </a:r>
            <a:r>
              <a:rPr lang="ru-RU" dirty="0" err="1">
                <a:latin typeface="Times New Roman" pitchFamily="18" charset="0"/>
                <a:cs typeface="Times New Roman" pitchFamily="18" charset="0"/>
              </a:rPr>
              <a:t>цитозоль</a:t>
            </a:r>
            <a:r>
              <a:rPr lang="ru-RU" dirty="0">
                <a:latin typeface="Times New Roman" pitchFamily="18" charset="0"/>
                <a:cs typeface="Times New Roman" pitchFamily="18" charset="0"/>
              </a:rPr>
              <a:t> и могут использоваться клеткой.</a:t>
            </a:r>
          </a:p>
          <a:p>
            <a:pPr algn="just">
              <a:buNone/>
            </a:pPr>
            <a:r>
              <a:rPr lang="ru-RU" dirty="0">
                <a:latin typeface="Times New Roman" pitchFamily="18" charset="0"/>
                <a:cs typeface="Times New Roman" pitchFamily="18" charset="0"/>
              </a:rPr>
              <a:t>Поглощение бактерий лейкоцитами в процессе фагоцитоза сопровождаются резким увеличением потребления кислорода с образованием </a:t>
            </a:r>
            <a:r>
              <a:rPr lang="ru-RU" dirty="0" err="1">
                <a:latin typeface="Times New Roman" pitchFamily="18" charset="0"/>
                <a:cs typeface="Times New Roman" pitchFamily="18" charset="0"/>
              </a:rPr>
              <a:t>супероксидного</a:t>
            </a:r>
            <a:r>
              <a:rPr lang="ru-RU" dirty="0">
                <a:latin typeface="Times New Roman" pitchFamily="18" charset="0"/>
                <a:cs typeface="Times New Roman" pitchFamily="18" charset="0"/>
              </a:rPr>
              <a:t> аниона и </a:t>
            </a:r>
            <a:r>
              <a:rPr lang="ru-RU" dirty="0" err="1">
                <a:latin typeface="Times New Roman" pitchFamily="18" charset="0"/>
                <a:cs typeface="Times New Roman" pitchFamily="18" charset="0"/>
              </a:rPr>
              <a:t>пероксида</a:t>
            </a:r>
            <a:r>
              <a:rPr lang="ru-RU" dirty="0">
                <a:latin typeface="Times New Roman" pitchFamily="18" charset="0"/>
                <a:cs typeface="Times New Roman" pitchFamily="18" charset="0"/>
              </a:rPr>
              <a:t> водорода, которые оказывают бактерицидное действие. Это явление называется «</a:t>
            </a:r>
            <a:r>
              <a:rPr lang="ru-RU" dirty="0" err="1">
                <a:latin typeface="Times New Roman" pitchFamily="18" charset="0"/>
                <a:cs typeface="Times New Roman" pitchFamily="18" charset="0"/>
              </a:rPr>
              <a:t>распираторным</a:t>
            </a:r>
            <a:r>
              <a:rPr lang="ru-RU" dirty="0">
                <a:latin typeface="Times New Roman" pitchFamily="18" charset="0"/>
                <a:cs typeface="Times New Roman" pitchFamily="18" charset="0"/>
              </a:rPr>
              <a:t> взрывом».</a:t>
            </a: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20000" cy="562074"/>
          </a:xfrm>
        </p:spPr>
        <p:txBody>
          <a:bodyPr/>
          <a:lstStyle/>
          <a:p>
            <a:r>
              <a:rPr lang="ru-RU" dirty="0"/>
              <a:t>Тромбоциты</a:t>
            </a:r>
          </a:p>
        </p:txBody>
      </p:sp>
      <p:sp>
        <p:nvSpPr>
          <p:cNvPr id="3" name="Содержимое 2"/>
          <p:cNvSpPr>
            <a:spLocks noGrp="1"/>
          </p:cNvSpPr>
          <p:nvPr>
            <p:ph idx="1"/>
          </p:nvPr>
        </p:nvSpPr>
        <p:spPr>
          <a:xfrm>
            <a:off x="-108521" y="836712"/>
            <a:ext cx="5978441" cy="5564088"/>
          </a:xfrm>
        </p:spPr>
        <p:txBody>
          <a:bodyPr>
            <a:normAutofit fontScale="85000" lnSpcReduction="20000"/>
          </a:bodyPr>
          <a:lstStyle/>
          <a:p>
            <a:pPr algn="just">
              <a:buNone/>
            </a:pPr>
            <a:r>
              <a:rPr lang="ru-RU" sz="2400" b="1" dirty="0">
                <a:latin typeface="Times New Roman" pitchFamily="18" charset="0"/>
                <a:cs typeface="Times New Roman" pitchFamily="18" charset="0"/>
              </a:rPr>
              <a:t>Тромбоциты(кровяные пластинки)</a:t>
            </a:r>
            <a:r>
              <a:rPr lang="ru-RU" sz="2400" dirty="0">
                <a:latin typeface="Times New Roman" pitchFamily="18" charset="0"/>
                <a:cs typeface="Times New Roman" pitchFamily="18" charset="0"/>
              </a:rPr>
              <a:t>- образуются из цитоплазмы мегакариоцитов костного мозга и  не могут считаться полноценными клетками, поскольку не содержат ядра</a:t>
            </a:r>
            <a:r>
              <a:rPr lang="ru-RU" sz="2400" dirty="0" smtClean="0">
                <a:latin typeface="Times New Roman" pitchFamily="18" charset="0"/>
                <a:cs typeface="Times New Roman" pitchFamily="18" charset="0"/>
              </a:rPr>
              <a:t>. На  поверхности тромбоцитов рецепторы взаимодействуют с молекулами межклеточного матрикса, и при повреждении сосудов происходит послойное налипание тромбоцитов. Тромбоциты являются источником множества биологически активных веществ с различными функциями(цитокины, факторы роста тромбоцитов и фибробластов).</a:t>
            </a:r>
          </a:p>
          <a:p>
            <a:pPr algn="just">
              <a:buNone/>
            </a:pPr>
            <a:endParaRPr lang="ru-RU" sz="2400" dirty="0">
              <a:latin typeface="Times New Roman" pitchFamily="18" charset="0"/>
              <a:cs typeface="Times New Roman" pitchFamily="18" charset="0"/>
            </a:endParaRPr>
          </a:p>
          <a:p>
            <a:pPr algn="just">
              <a:buNone/>
            </a:pPr>
            <a:r>
              <a:rPr lang="ru-RU" sz="2400" dirty="0">
                <a:latin typeface="Times New Roman" pitchFamily="18" charset="0"/>
                <a:cs typeface="Times New Roman" pitchFamily="18" charset="0"/>
              </a:rPr>
              <a:t> В тромбоцитах протекают основные биохимические процессы: реакции обмена углеводов и липидов, окислительное фосфорилирование. Основная функция тромбоцитов – участие в процессе свертывания крови обусловлена наличием </a:t>
            </a:r>
            <a:r>
              <a:rPr lang="ru-RU" sz="2400" dirty="0" err="1">
                <a:latin typeface="Times New Roman" pitchFamily="18" charset="0"/>
                <a:cs typeface="Times New Roman" pitchFamily="18" charset="0"/>
              </a:rPr>
              <a:t>тромбоцитарных</a:t>
            </a:r>
            <a:r>
              <a:rPr lang="ru-RU" sz="2400" dirty="0">
                <a:latin typeface="Times New Roman" pitchFamily="18" charset="0"/>
                <a:cs typeface="Times New Roman" pitchFamily="18" charset="0"/>
              </a:rPr>
              <a:t> факторов свертывания</a:t>
            </a:r>
          </a:p>
          <a:p>
            <a:pPr algn="just">
              <a:buNone/>
            </a:pPr>
            <a:r>
              <a:rPr lang="ru-RU" dirty="0">
                <a:latin typeface="Times New Roman" pitchFamily="18" charset="0"/>
                <a:cs typeface="Times New Roman" pitchFamily="18" charset="0"/>
              </a:rPr>
              <a:t> </a:t>
            </a:r>
          </a:p>
          <a:p>
            <a:endParaRPr lang="ru-RU" dirty="0"/>
          </a:p>
        </p:txBody>
      </p:sp>
      <p:pic>
        <p:nvPicPr>
          <p:cNvPr id="16386" name="Picture 2" descr="http://elt-preview.host3.elementy.ru/images/eltpub/trombocytes_1_9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9922" y="0"/>
            <a:ext cx="3256992" cy="2097461"/>
          </a:xfrm>
          <a:prstGeom prst="rect">
            <a:avLst/>
          </a:prstGeom>
          <a:noFill/>
        </p:spPr>
      </p:pic>
      <p:pic>
        <p:nvPicPr>
          <p:cNvPr id="16388" name="Picture 4" descr="http://player.myshared.ru/465873/data/images/img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9921" y="1844824"/>
            <a:ext cx="3256992" cy="2171329"/>
          </a:xfrm>
          <a:prstGeom prst="rect">
            <a:avLst/>
          </a:prstGeom>
          <a:noFill/>
        </p:spPr>
      </p:pic>
      <p:pic>
        <p:nvPicPr>
          <p:cNvPr id="16390" name="Picture 6" descr="http://www.orangejeep.org/proxy/index.php?q=aHR0cHM6Ly91cGxvYWQud2lraW1lZGlhLm9yZy93aWtpcGVkaWEvY29tbW9ucy90aHVtYi81LzVmL0dpYW50X3BsYXRlbGV0cy5KUEcvNjc5cHgtR2lhbnRfcGxhdGVsZXRzLkpQRw%3D%3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9672" y="4016153"/>
            <a:ext cx="2637489" cy="233062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8070" y="0"/>
            <a:ext cx="922255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23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8641"/>
            <a:ext cx="8604448"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478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
            <a:ext cx="8640960" cy="645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171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8964488" cy="6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734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8964488"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298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940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0" cy="699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889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7620000" cy="1143000"/>
          </a:xfrm>
        </p:spPr>
        <p:txBody>
          <a:bodyPr/>
          <a:lstStyle/>
          <a:p>
            <a:r>
              <a:rPr lang="ru-RU" sz="4000" b="1" dirty="0"/>
              <a:t>Белки плазмы крови</a:t>
            </a:r>
            <a:r>
              <a:rPr lang="ru-RU" dirty="0"/>
              <a:t/>
            </a:r>
            <a:br>
              <a:rPr lang="ru-RU" dirty="0"/>
            </a:br>
            <a:endParaRPr lang="ru-RU" dirty="0"/>
          </a:p>
        </p:txBody>
      </p:sp>
      <p:pic>
        <p:nvPicPr>
          <p:cNvPr id="62466" name="Рисунок 1" descr="Описание: http://dendrit.ru/files/001biohim23.gif"/>
          <p:cNvPicPr>
            <a:picLocks noChangeAspect="1" noChangeArrowheads="1"/>
          </p:cNvPicPr>
          <p:nvPr/>
        </p:nvPicPr>
        <p:blipFill>
          <a:blip r:embed="rId2" cstate="print"/>
          <a:srcRect/>
          <a:stretch>
            <a:fillRect/>
          </a:stretch>
        </p:blipFill>
        <p:spPr bwMode="auto">
          <a:xfrm>
            <a:off x="0" y="692696"/>
            <a:ext cx="5076056" cy="5976664"/>
          </a:xfrm>
          <a:prstGeom prst="rect">
            <a:avLst/>
          </a:prstGeom>
          <a:noFill/>
          <a:ln w="9525">
            <a:noFill/>
            <a:miter lim="800000"/>
            <a:headEnd/>
            <a:tailEnd/>
          </a:ln>
        </p:spPr>
      </p:pic>
      <p:sp>
        <p:nvSpPr>
          <p:cNvPr id="62468" name="Rectangle 4"/>
          <p:cNvSpPr>
            <a:spLocks noChangeArrowheads="1"/>
          </p:cNvSpPr>
          <p:nvPr/>
        </p:nvSpPr>
        <p:spPr bwMode="auto">
          <a:xfrm flipH="1">
            <a:off x="5076056" y="1344661"/>
            <a:ext cx="345638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При помощи различных видов электрофореза белков плазмы можно выделить альбуминовую и глобулиновую фракции. В норме соотношение этих фракций составляет 1,5 – 2,5. Использование метода электрофореза на бумаге позволяет выявить 5 белковых фракций (в порядке убывания скорости миграции): альбумины, α1-, α2-, </a:t>
            </a:r>
            <a:r>
              <a:rPr kumimoji="0" lang="ru-RU" sz="2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β- </a:t>
            </a: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и </a:t>
            </a:r>
            <a:r>
              <a:rPr kumimoji="0" lang="ru-RU" sz="2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γ-глобулины </a:t>
            </a: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(см. рисунок 1).</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460432" cy="6400800"/>
          </a:xfrm>
        </p:spPr>
        <p:txBody>
          <a:bodyPr>
            <a:normAutofit fontScale="92500" lnSpcReduction="10000"/>
          </a:bodyPr>
          <a:lstStyle/>
          <a:p>
            <a:pPr marL="114300" indent="0" algn="just">
              <a:buNone/>
            </a:pPr>
            <a:r>
              <a:rPr lang="ru-RU" b="1" dirty="0">
                <a:latin typeface="Times New Roman" pitchFamily="18" charset="0"/>
                <a:cs typeface="Times New Roman" pitchFamily="18" charset="0"/>
              </a:rPr>
              <a:t>Альбумины </a:t>
            </a:r>
            <a:r>
              <a:rPr lang="ru-RU" dirty="0">
                <a:latin typeface="Times New Roman" pitchFamily="18" charset="0"/>
                <a:cs typeface="Times New Roman" pitchFamily="18" charset="0"/>
              </a:rPr>
              <a:t>– белки с молекулярной массой около 70000 Да. Состоит из 585 аминокислотных остатков. Молекула альбумина содержит много дикарбоновых аминокислот, поэтому может удерживать в крови катионы </a:t>
            </a:r>
            <a:r>
              <a:rPr lang="ru-RU" dirty="0" err="1">
                <a:latin typeface="Times New Roman" pitchFamily="18" charset="0"/>
                <a:cs typeface="Times New Roman" pitchFamily="18" charset="0"/>
              </a:rPr>
              <a:t>Na+</a:t>
            </a:r>
            <a:r>
              <a:rPr lang="ru-RU" dirty="0">
                <a:latin typeface="Times New Roman" pitchFamily="18" charset="0"/>
                <a:cs typeface="Times New Roman" pitchFamily="18" charset="0"/>
              </a:rPr>
              <a:t>, Са2+, Сu2+, Zn2+. Выполняют транспортную функцию: осуществляют перенос свободных жирных кислот, желчных пигментов, </a:t>
            </a:r>
            <a:r>
              <a:rPr lang="ru-RU" dirty="0" err="1">
                <a:latin typeface="Times New Roman" pitchFamily="18" charset="0"/>
                <a:cs typeface="Times New Roman" pitchFamily="18" charset="0"/>
              </a:rPr>
              <a:t>стероидных</a:t>
            </a:r>
            <a:r>
              <a:rPr lang="ru-RU" dirty="0">
                <a:latin typeface="Times New Roman" pitchFamily="18" charset="0"/>
                <a:cs typeface="Times New Roman" pitchFamily="18" charset="0"/>
              </a:rPr>
              <a:t> гормонов, ионов Са2+, многих лекарств. Альбумины также служат богатым и быстро реализуемым резервом аминокислот. Альбумины — основные белки плазмы (55—60% всех белков плазмы). Концентрация альбумина в крови составляет 40-50 г/л. В сутки в печени синтезируется около 12 г альбумина. Около  40% альбумина содержится в крови и остальные 60% в межклеточной жидкости. Из-за относительно небольшого размера молекул, высокой концентрации в плазме и гидрофильных свойств белки альбуминовой группы играют важную роль в поддержании </a:t>
            </a:r>
            <a:r>
              <a:rPr lang="ru-RU" dirty="0" err="1">
                <a:latin typeface="Times New Roman" pitchFamily="18" charset="0"/>
                <a:cs typeface="Times New Roman" pitchFamily="18" charset="0"/>
              </a:rPr>
              <a:t>онкотического</a:t>
            </a:r>
            <a:r>
              <a:rPr lang="ru-RU" dirty="0">
                <a:latin typeface="Times New Roman" pitchFamily="18" charset="0"/>
                <a:cs typeface="Times New Roman" pitchFamily="18" charset="0"/>
              </a:rPr>
              <a:t> давления. Альбумины выполняют транспортную функцию, перенося холестерин, свободные жирные кислоты, гормоны тироксин, </a:t>
            </a:r>
            <a:r>
              <a:rPr lang="ru-RU" dirty="0" err="1">
                <a:latin typeface="Times New Roman" pitchFamily="18" charset="0"/>
                <a:cs typeface="Times New Roman" pitchFamily="18" charset="0"/>
              </a:rPr>
              <a:t>трийодтиронин</a:t>
            </a:r>
            <a:r>
              <a:rPr lang="ru-RU" dirty="0">
                <a:latin typeface="Times New Roman" pitchFamily="18" charset="0"/>
                <a:cs typeface="Times New Roman" pitchFamily="18" charset="0"/>
              </a:rPr>
              <a:t>,  жёлчные пигменты. Свободная сульфгидрильная (—SH) группа альбумина связывает тяжёлые металлы, например соединения ртути, которые отлагаются в почках до удаления из организма. Альбумины способны соединяться с некоторыми лекарственными средствами — пенициллином, </a:t>
            </a:r>
            <a:r>
              <a:rPr lang="ru-RU" dirty="0" err="1">
                <a:latin typeface="Times New Roman" pitchFamily="18" charset="0"/>
                <a:cs typeface="Times New Roman" pitchFamily="18" charset="0"/>
              </a:rPr>
              <a:t>салицилатами</a:t>
            </a:r>
            <a:r>
              <a:rPr lang="ru-RU" dirty="0">
                <a:latin typeface="Times New Roman" pitchFamily="18" charset="0"/>
                <a:cs typeface="Times New Roman" pitchFamily="18" charset="0"/>
              </a:rPr>
              <a:t>, а также связывать </a:t>
            </a:r>
            <a:r>
              <a:rPr lang="ru-RU" dirty="0" err="1">
                <a:latin typeface="Times New Roman" pitchFamily="18" charset="0"/>
                <a:cs typeface="Times New Roman" pitchFamily="18" charset="0"/>
              </a:rPr>
              <a:t>Mg</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Mn</a:t>
            </a:r>
            <a:r>
              <a:rPr lang="ru-RU" dirty="0">
                <a:latin typeface="Times New Roman" pitchFamily="18" charset="0"/>
                <a:cs typeface="Times New Roman" pitchFamily="18" charset="0"/>
              </a:rPr>
              <a:t>. Альбумин из крови поступает в межклеточную жидкость , из которой по лимфатической системе вновь возвращается в кровь.</a:t>
            </a:r>
          </a:p>
          <a:p>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8280920" cy="6212160"/>
          </a:xfrm>
        </p:spPr>
        <p:txBody>
          <a:bodyPr>
            <a:normAutofit fontScale="92500"/>
          </a:bodyPr>
          <a:lstStyle/>
          <a:p>
            <a:pPr algn="just"/>
            <a:r>
              <a:rPr lang="ru-RU" dirty="0">
                <a:latin typeface="Times New Roman" pitchFamily="18" charset="0"/>
                <a:cs typeface="Times New Roman" pitchFamily="18" charset="0"/>
              </a:rPr>
              <a:t>При недостатке альбумина, который должен удержать </a:t>
            </a:r>
            <a:r>
              <a:rPr lang="ru-RU" dirty="0" err="1">
                <a:latin typeface="Times New Roman" pitchFamily="18" charset="0"/>
                <a:cs typeface="Times New Roman" pitchFamily="18" charset="0"/>
              </a:rPr>
              <a:t>Nа+</a:t>
            </a:r>
            <a:r>
              <a:rPr lang="ru-RU" dirty="0">
                <a:latin typeface="Times New Roman" pitchFamily="18" charset="0"/>
                <a:cs typeface="Times New Roman" pitchFamily="18" charset="0"/>
              </a:rPr>
              <a:t>, другие катионы и воду, вода уходит в межклеточное пространство, усиливая отёки. </a:t>
            </a:r>
            <a:r>
              <a:rPr lang="ru-RU" dirty="0" err="1">
                <a:latin typeface="Times New Roman" pitchFamily="18" charset="0"/>
                <a:cs typeface="Times New Roman" pitchFamily="18" charset="0"/>
              </a:rPr>
              <a:t>Гипоальбуминемия</a:t>
            </a:r>
            <a:r>
              <a:rPr lang="ru-RU" dirty="0">
                <a:latin typeface="Times New Roman" pitchFamily="18" charset="0"/>
                <a:cs typeface="Times New Roman" pitchFamily="18" charset="0"/>
              </a:rPr>
              <a:t> может наблюдаться при заболевании печени, при повышении проницаемости капилляров, при потерях белка из-за обширных ожогов или злокачественных образований.</a:t>
            </a:r>
          </a:p>
          <a:p>
            <a:pPr algn="just"/>
            <a:r>
              <a:rPr lang="ru-RU" dirty="0">
                <a:latin typeface="Times New Roman" pitchFamily="18" charset="0"/>
                <a:cs typeface="Times New Roman" pitchFamily="18" charset="0"/>
              </a:rPr>
              <a:t>Большая часть белков </a:t>
            </a:r>
            <a:r>
              <a:rPr lang="ru-RU" dirty="0" err="1">
                <a:latin typeface="Times New Roman" pitchFamily="18" charset="0"/>
                <a:cs typeface="Times New Roman" pitchFamily="18" charset="0"/>
              </a:rPr>
              <a:t>α </a:t>
            </a:r>
            <a:r>
              <a:rPr lang="ru-RU" dirty="0">
                <a:latin typeface="Times New Roman" pitchFamily="18" charset="0"/>
                <a:cs typeface="Times New Roman" pitchFamily="18" charset="0"/>
              </a:rPr>
              <a:t>и </a:t>
            </a:r>
            <a:r>
              <a:rPr lang="ru-RU" dirty="0" err="1">
                <a:latin typeface="Times New Roman" pitchFamily="18" charset="0"/>
                <a:cs typeface="Times New Roman" pitchFamily="18" charset="0"/>
              </a:rPr>
              <a:t>β-глобулиновых </a:t>
            </a:r>
            <a:r>
              <a:rPr lang="ru-RU" dirty="0">
                <a:latin typeface="Times New Roman" pitchFamily="18" charset="0"/>
                <a:cs typeface="Times New Roman" pitchFamily="18" charset="0"/>
              </a:rPr>
              <a:t>фракций связана с углеводами (гликопротеиды) или с липидами (липопротеиды). </a:t>
            </a:r>
          </a:p>
          <a:p>
            <a:pPr algn="just"/>
            <a:r>
              <a:rPr lang="ru-RU" dirty="0">
                <a:latin typeface="Times New Roman" pitchFamily="18" charset="0"/>
                <a:cs typeface="Times New Roman" pitchFamily="18" charset="0"/>
              </a:rPr>
              <a:t>Плазменные липопротеиды – это сложные комплексные соединения, имеющие характерное строение: внутри липопротеидной частицы находится жировая капля (ядро), содержащая неполярные липиды (</a:t>
            </a:r>
            <a:r>
              <a:rPr lang="ru-RU" dirty="0" err="1">
                <a:latin typeface="Times New Roman" pitchFamily="18" charset="0"/>
                <a:cs typeface="Times New Roman" pitchFamily="18" charset="0"/>
              </a:rPr>
              <a:t>триглицериды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эстерефицированный</a:t>
            </a:r>
            <a:r>
              <a:rPr lang="ru-RU" dirty="0">
                <a:latin typeface="Times New Roman" pitchFamily="18" charset="0"/>
                <a:cs typeface="Times New Roman" pitchFamily="18" charset="0"/>
              </a:rPr>
              <a:t> холестерин). Жировая капля окружена оболочкой, в состав которой входят </a:t>
            </a:r>
            <a:r>
              <a:rPr lang="ru-RU" dirty="0" err="1">
                <a:latin typeface="Times New Roman" pitchFamily="18" charset="0"/>
                <a:cs typeface="Times New Roman" pitchFamily="18" charset="0"/>
              </a:rPr>
              <a:t>фосфолипиды</a:t>
            </a:r>
            <a:r>
              <a:rPr lang="ru-RU" dirty="0">
                <a:latin typeface="Times New Roman" pitchFamily="18" charset="0"/>
                <a:cs typeface="Times New Roman" pitchFamily="18" charset="0"/>
              </a:rPr>
              <a:t>, белки, которые называют </a:t>
            </a:r>
            <a:r>
              <a:rPr lang="ru-RU" dirty="0" err="1">
                <a:latin typeface="Times New Roman" pitchFamily="18" charset="0"/>
                <a:cs typeface="Times New Roman" pitchFamily="18" charset="0"/>
              </a:rPr>
              <a:t>апопротеинами</a:t>
            </a:r>
            <a:r>
              <a:rPr lang="ru-RU" dirty="0">
                <a:latin typeface="Times New Roman" pitchFamily="18" charset="0"/>
                <a:cs typeface="Times New Roman" pitchFamily="18" charset="0"/>
              </a:rPr>
              <a:t> и свободный холестерин. Гидрофильные группы этих молекул обращены к водной фазе, а гидрофобные части – к гидрофобному ядру </a:t>
            </a:r>
            <a:r>
              <a:rPr lang="ru-RU" dirty="0" err="1">
                <a:latin typeface="Times New Roman" pitchFamily="18" charset="0"/>
                <a:cs typeface="Times New Roman" pitchFamily="18" charset="0"/>
              </a:rPr>
              <a:t>липопротеина</a:t>
            </a:r>
            <a:r>
              <a:rPr lang="ru-RU" dirty="0">
                <a:latin typeface="Times New Roman" pitchFamily="18" charset="0"/>
                <a:cs typeface="Times New Roman" pitchFamily="18" charset="0"/>
              </a:rPr>
              <a:t>, в котором находятся транспортируемые липиды. Физиологическая роль липопротеидов заключается в доставке к тканям липидов, а также </a:t>
            </a:r>
            <a:r>
              <a:rPr lang="ru-RU" dirty="0" err="1">
                <a:latin typeface="Times New Roman" pitchFamily="18" charset="0"/>
                <a:cs typeface="Times New Roman" pitchFamily="18" charset="0"/>
              </a:rPr>
              <a:t>стероидных</a:t>
            </a:r>
            <a:r>
              <a:rPr lang="ru-RU" dirty="0">
                <a:latin typeface="Times New Roman" pitchFamily="18" charset="0"/>
                <a:cs typeface="Times New Roman" pitchFamily="18" charset="0"/>
              </a:rPr>
              <a:t> гормонов и жирорастворимых витаминов.</a:t>
            </a:r>
          </a:p>
          <a:p>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0"/>
            <a:ext cx="8280920" cy="6669360"/>
          </a:xfrm>
        </p:spPr>
        <p:txBody>
          <a:bodyPr>
            <a:normAutofit fontScale="92500"/>
          </a:bodyPr>
          <a:lstStyle/>
          <a:p>
            <a:pPr algn="just">
              <a:buNone/>
            </a:pPr>
            <a:r>
              <a:rPr lang="ru-RU" dirty="0">
                <a:latin typeface="Times New Roman" pitchFamily="18" charset="0"/>
                <a:cs typeface="Times New Roman" pitchFamily="18" charset="0"/>
              </a:rPr>
              <a:t>При электрофорезе все типы липопротеидов движутся к положительному полюсу, ближе к старту располагаются ХМ, а ЛПВП, имеющие наибольшее количество белков и наименьший размер, удаляются от старта дальше других частиц.  </a:t>
            </a:r>
          </a:p>
          <a:p>
            <a:pPr algn="just">
              <a:buNone/>
            </a:pPr>
            <a:r>
              <a:rPr lang="ru-RU" dirty="0">
                <a:latin typeface="Times New Roman" pitchFamily="18" charset="0"/>
                <a:cs typeface="Times New Roman" pitchFamily="18" charset="0"/>
              </a:rPr>
              <a:t> В плазме крови человека обнаружено несколько классов липопротеидов:</a:t>
            </a:r>
          </a:p>
          <a:p>
            <a:pPr algn="just">
              <a:buNone/>
            </a:pPr>
            <a:r>
              <a:rPr lang="ru-RU" dirty="0">
                <a:latin typeface="Times New Roman" pitchFamily="18" charset="0"/>
                <a:cs typeface="Times New Roman" pitchFamily="18" charset="0"/>
              </a:rPr>
              <a:t> Липопротеиды высокой плотности (ЛПВП) или  </a:t>
            </a:r>
            <a:r>
              <a:rPr lang="ru-RU" dirty="0" err="1">
                <a:latin typeface="Times New Roman" pitchFamily="18" charset="0"/>
                <a:cs typeface="Times New Roman" pitchFamily="18" charset="0"/>
              </a:rPr>
              <a:t>α-липопротеиды</a:t>
            </a:r>
            <a:r>
              <a:rPr lang="ru-RU" dirty="0">
                <a:latin typeface="Times New Roman" pitchFamily="18" charset="0"/>
                <a:cs typeface="Times New Roman" pitchFamily="18" charset="0"/>
              </a:rPr>
              <a:t>.– богатые белками (50%) и </a:t>
            </a:r>
            <a:r>
              <a:rPr lang="ru-RU" dirty="0" err="1">
                <a:latin typeface="Times New Roman" pitchFamily="18" charset="0"/>
                <a:cs typeface="Times New Roman" pitchFamily="18" charset="0"/>
              </a:rPr>
              <a:t>фосфолипидами</a:t>
            </a:r>
            <a:r>
              <a:rPr lang="ru-RU" dirty="0">
                <a:latin typeface="Times New Roman" pitchFamily="18" charset="0"/>
                <a:cs typeface="Times New Roman" pitchFamily="18" charset="0"/>
              </a:rPr>
              <a:t> ( 27),  постоянно находятся в плазме крови здоровых людей в концентрации 1,25 – 4,25 г/л. ЛПВП выполняют две основные функции: поставляют </a:t>
            </a:r>
            <a:r>
              <a:rPr lang="ru-RU" dirty="0" err="1">
                <a:latin typeface="Times New Roman" pitchFamily="18" charset="0"/>
                <a:cs typeface="Times New Roman" pitchFamily="18" charset="0"/>
              </a:rPr>
              <a:t>апопротеины</a:t>
            </a:r>
            <a:r>
              <a:rPr lang="ru-RU" dirty="0">
                <a:latin typeface="Times New Roman" pitchFamily="18" charset="0"/>
                <a:cs typeface="Times New Roman" pitchFamily="18" charset="0"/>
              </a:rPr>
              <a:t> другим липопротеидам в крови и участвуют в удалении избытка </a:t>
            </a:r>
            <a:r>
              <a:rPr lang="ru-RU" dirty="0" err="1">
                <a:latin typeface="Times New Roman" pitchFamily="18" charset="0"/>
                <a:cs typeface="Times New Roman" pitchFamily="18" charset="0"/>
              </a:rPr>
              <a:t>холестерола</a:t>
            </a:r>
            <a:r>
              <a:rPr lang="ru-RU" dirty="0">
                <a:latin typeface="Times New Roman" pitchFamily="18" charset="0"/>
                <a:cs typeface="Times New Roman" pitchFamily="18" charset="0"/>
              </a:rPr>
              <a:t> из клеток и других </a:t>
            </a:r>
            <a:r>
              <a:rPr lang="ru-RU" dirty="0" err="1">
                <a:latin typeface="Times New Roman" pitchFamily="18" charset="0"/>
                <a:cs typeface="Times New Roman" pitchFamily="18" charset="0"/>
              </a:rPr>
              <a:t>липопротеинов</a:t>
            </a:r>
            <a:r>
              <a:rPr lang="ru-RU" dirty="0">
                <a:latin typeface="Times New Roman" pitchFamily="18" charset="0"/>
                <a:cs typeface="Times New Roman" pitchFamily="18" charset="0"/>
              </a:rPr>
              <a:t>.  </a:t>
            </a:r>
          </a:p>
          <a:p>
            <a:pPr algn="just">
              <a:buNone/>
            </a:pPr>
            <a:r>
              <a:rPr lang="ru-RU" dirty="0">
                <a:latin typeface="Times New Roman" pitchFamily="18" charset="0"/>
                <a:cs typeface="Times New Roman" pitchFamily="18" charset="0"/>
              </a:rPr>
              <a:t>ЛПВП образуются в клетках печени и в небольшом количестве в тонком кишечнике в виде предшественников ЛПВП.    </a:t>
            </a:r>
          </a:p>
          <a:p>
            <a:pPr algn="just">
              <a:buNone/>
            </a:pPr>
            <a:r>
              <a:rPr lang="ru-RU" dirty="0">
                <a:latin typeface="Times New Roman" pitchFamily="18" charset="0"/>
                <a:cs typeface="Times New Roman" pitchFamily="18" charset="0"/>
              </a:rPr>
              <a:t>Липопротеиды низкой плотности (ЛПНП) или </a:t>
            </a:r>
            <a:r>
              <a:rPr lang="ru-RU" dirty="0" err="1">
                <a:latin typeface="Times New Roman" pitchFamily="18" charset="0"/>
                <a:cs typeface="Times New Roman" pitchFamily="18" charset="0"/>
              </a:rPr>
              <a:t>β-липопротеиды </a:t>
            </a:r>
            <a:r>
              <a:rPr lang="ru-RU" dirty="0">
                <a:latin typeface="Times New Roman" pitchFamily="18" charset="0"/>
                <a:cs typeface="Times New Roman" pitchFamily="18" charset="0"/>
              </a:rPr>
              <a:t>– являются самым богатым холестерином (ХС - 8%, эфиры </a:t>
            </a:r>
            <a:r>
              <a:rPr lang="ru-RU" dirty="0" err="1">
                <a:latin typeface="Times New Roman" pitchFamily="18" charset="0"/>
                <a:cs typeface="Times New Roman" pitchFamily="18" charset="0"/>
              </a:rPr>
              <a:t>холестерола</a:t>
            </a:r>
            <a:r>
              <a:rPr lang="ru-RU" dirty="0">
                <a:latin typeface="Times New Roman" pitchFamily="18" charset="0"/>
                <a:cs typeface="Times New Roman" pitchFamily="18" charset="0"/>
              </a:rPr>
              <a:t> - 42%) классом. Основной </a:t>
            </a:r>
            <a:r>
              <a:rPr lang="ru-RU" dirty="0" err="1">
                <a:latin typeface="Times New Roman" pitchFamily="18" charset="0"/>
                <a:cs typeface="Times New Roman" pitchFamily="18" charset="0"/>
              </a:rPr>
              <a:t>аполипопротеин</a:t>
            </a:r>
            <a:r>
              <a:rPr lang="ru-RU" dirty="0">
                <a:latin typeface="Times New Roman" pitchFamily="18" charset="0"/>
                <a:cs typeface="Times New Roman" pitchFamily="18" charset="0"/>
              </a:rPr>
              <a:t> В-100. Концентрация их в плазме крови здоровых людей составляет 3,0 - 4,5 г/л. Синтезируются </a:t>
            </a:r>
            <a:r>
              <a:rPr lang="ru-RU" dirty="0" err="1">
                <a:latin typeface="Times New Roman" pitchFamily="18" charset="0"/>
                <a:cs typeface="Times New Roman" pitchFamily="18" charset="0"/>
              </a:rPr>
              <a:t>β-липопротеиды </a:t>
            </a:r>
            <a:r>
              <a:rPr lang="ru-RU" dirty="0">
                <a:latin typeface="Times New Roman" pitchFamily="18" charset="0"/>
                <a:cs typeface="Times New Roman" pitchFamily="18" charset="0"/>
              </a:rPr>
              <a:t>в плазме крови из ЛПОНП и ЛППП. Основная функция это транспорт </a:t>
            </a:r>
            <a:r>
              <a:rPr lang="ru-RU" dirty="0" err="1">
                <a:latin typeface="Times New Roman" pitchFamily="18" charset="0"/>
                <a:cs typeface="Times New Roman" pitchFamily="18" charset="0"/>
              </a:rPr>
              <a:t>холестерола</a:t>
            </a:r>
            <a:r>
              <a:rPr lang="ru-RU" dirty="0">
                <a:latin typeface="Times New Roman" pitchFamily="18" charset="0"/>
                <a:cs typeface="Times New Roman" pitchFamily="18" charset="0"/>
              </a:rPr>
              <a:t>.</a:t>
            </a:r>
          </a:p>
          <a:p>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244408" cy="6400800"/>
          </a:xfrm>
        </p:spPr>
        <p:txBody>
          <a:bodyPr>
            <a:normAutofit lnSpcReduction="10000"/>
          </a:bodyPr>
          <a:lstStyle/>
          <a:p>
            <a:pPr algn="just">
              <a:buNone/>
            </a:pPr>
            <a:r>
              <a:rPr lang="ru-RU" dirty="0">
                <a:latin typeface="Times New Roman" pitchFamily="18" charset="0"/>
                <a:cs typeface="Times New Roman" pitchFamily="18" charset="0"/>
              </a:rPr>
              <a:t>Липопротеиды очень низкой плотности (ЛПОНП) или </a:t>
            </a:r>
            <a:r>
              <a:rPr lang="ru-RU" dirty="0" err="1">
                <a:latin typeface="Times New Roman" pitchFamily="18" charset="0"/>
                <a:cs typeface="Times New Roman" pitchFamily="18" charset="0"/>
              </a:rPr>
              <a:t>пре-β-липопротеиды </a:t>
            </a:r>
            <a:r>
              <a:rPr lang="ru-RU" dirty="0">
                <a:latin typeface="Times New Roman" pitchFamily="18" charset="0"/>
                <a:cs typeface="Times New Roman" pitchFamily="18" charset="0"/>
              </a:rPr>
              <a:t>– являются предшественниками ЛПНП. Плотность этих частиц 0,96-1,00г/мл., диаметр 21-100нМ. </a:t>
            </a:r>
            <a:r>
              <a:rPr lang="ru-RU" dirty="0" err="1">
                <a:latin typeface="Times New Roman" pitchFamily="18" charset="0"/>
                <a:cs typeface="Times New Roman" pitchFamily="18" charset="0"/>
              </a:rPr>
              <a:t>Аполипопротеины</a:t>
            </a:r>
            <a:r>
              <a:rPr lang="ru-RU" dirty="0">
                <a:latin typeface="Times New Roman" pitchFamily="18" charset="0"/>
                <a:cs typeface="Times New Roman" pitchFamily="18" charset="0"/>
              </a:rPr>
              <a:t> ЛПОНП: В-100, С-11 и Е. Синтезируются в клетках печени. Участвуют в транспорте липидов, синтезируемых в печени.</a:t>
            </a:r>
          </a:p>
          <a:p>
            <a:pPr algn="just">
              <a:buNone/>
            </a:pPr>
            <a:r>
              <a:rPr lang="ru-RU" dirty="0" err="1">
                <a:latin typeface="Times New Roman" pitchFamily="18" charset="0"/>
                <a:cs typeface="Times New Roman" pitchFamily="18" charset="0"/>
              </a:rPr>
              <a:t>Хиломикроны</a:t>
            </a:r>
            <a:r>
              <a:rPr lang="ru-RU" dirty="0">
                <a:latin typeface="Times New Roman" pitchFamily="18" charset="0"/>
                <a:cs typeface="Times New Roman" pitchFamily="18" charset="0"/>
              </a:rPr>
              <a:t>- синтезируются в клетках слизистой оболочке кишечника. Большой размер ХМ не позволяет им проникать через стенки капилляров, поэтому из клеток кишечника они сначала попадают в лимфатическую систему и потом через главный грудной проток вливаются в кровь вместе с лимфой. Основные </a:t>
            </a:r>
            <a:r>
              <a:rPr lang="ru-RU" dirty="0" err="1">
                <a:latin typeface="Times New Roman" pitchFamily="18" charset="0"/>
                <a:cs typeface="Times New Roman" pitchFamily="18" charset="0"/>
              </a:rPr>
              <a:t>апопротеины</a:t>
            </a:r>
            <a:r>
              <a:rPr lang="ru-RU" dirty="0">
                <a:latin typeface="Times New Roman" pitchFamily="18" charset="0"/>
                <a:cs typeface="Times New Roman" pitchFamily="18" charset="0"/>
              </a:rPr>
              <a:t>  в составе ХМ – белок апоВ-48, </a:t>
            </a:r>
            <a:r>
              <a:rPr lang="ru-RU" dirty="0" err="1">
                <a:latin typeface="Times New Roman" pitchFamily="18" charset="0"/>
                <a:cs typeface="Times New Roman" pitchFamily="18" charset="0"/>
              </a:rPr>
              <a:t>апоЕ</a:t>
            </a:r>
            <a:r>
              <a:rPr lang="ru-RU" dirty="0">
                <a:latin typeface="Times New Roman" pitchFamily="18" charset="0"/>
                <a:cs typeface="Times New Roman" pitchFamily="18" charset="0"/>
              </a:rPr>
              <a:t> и С-Ι Ι. </a:t>
            </a:r>
          </a:p>
          <a:p>
            <a:pPr algn="just">
              <a:buNone/>
            </a:pP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Хиломикроны</a:t>
            </a:r>
            <a:r>
              <a:rPr lang="ru-RU" dirty="0">
                <a:latin typeface="Times New Roman" pitchFamily="18" charset="0"/>
                <a:cs typeface="Times New Roman" pitchFamily="18" charset="0"/>
              </a:rPr>
              <a:t> транспортируют экзогенные (пищевые жиры) из кишечника в ткани, поэтому </a:t>
            </a:r>
            <a:r>
              <a:rPr lang="ru-RU" dirty="0" err="1">
                <a:latin typeface="Times New Roman" pitchFamily="18" charset="0"/>
                <a:cs typeface="Times New Roman" pitchFamily="18" charset="0"/>
              </a:rPr>
              <a:t>триацилглицеролы</a:t>
            </a:r>
            <a:r>
              <a:rPr lang="ru-RU" dirty="0">
                <a:latin typeface="Times New Roman" pitchFamily="18" charset="0"/>
                <a:cs typeface="Times New Roman" pitchFamily="18" charset="0"/>
              </a:rPr>
              <a:t> составляют до 85 % массы этих частиц.</a:t>
            </a:r>
          </a:p>
          <a:p>
            <a:pPr algn="just">
              <a:buNone/>
            </a:pPr>
            <a:r>
              <a:rPr lang="ru-RU" dirty="0">
                <a:latin typeface="Times New Roman" pitchFamily="18" charset="0"/>
                <a:cs typeface="Times New Roman" pitchFamily="18" charset="0"/>
              </a:rPr>
              <a:t>Липопротеиды промежуточной плотности – являются промежуточной формой превращения ЛПОПН в ЛПНП под действием фермента ЛП- липазы.</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ОБЩАЯ ХАРАКТЕРИСТИКА КРОВИ</a:t>
            </a:r>
            <a:endParaRPr lang="ru-RU" dirty="0"/>
          </a:p>
        </p:txBody>
      </p:sp>
      <p:sp>
        <p:nvSpPr>
          <p:cNvPr id="3" name="Содержимое 2"/>
          <p:cNvSpPr>
            <a:spLocks noGrp="1"/>
          </p:cNvSpPr>
          <p:nvPr>
            <p:ph idx="1"/>
          </p:nvPr>
        </p:nvSpPr>
        <p:spPr>
          <a:xfrm>
            <a:off x="179512" y="1412776"/>
            <a:ext cx="8280920" cy="4988024"/>
          </a:xfrm>
        </p:spPr>
        <p:txBody>
          <a:bodyPr>
            <a:normAutofit fontScale="92500"/>
          </a:bodyPr>
          <a:lstStyle/>
          <a:p>
            <a:pPr algn="just">
              <a:buNone/>
            </a:pPr>
            <a:r>
              <a:rPr lang="ru-RU" b="1" dirty="0"/>
              <a:t>   </a:t>
            </a:r>
            <a:r>
              <a:rPr lang="ru-RU" dirty="0"/>
              <a:t> </a:t>
            </a:r>
            <a:r>
              <a:rPr lang="ru-RU" dirty="0">
                <a:latin typeface="Times New Roman" pitchFamily="18" charset="0"/>
                <a:cs typeface="Times New Roman" pitchFamily="18" charset="0"/>
              </a:rPr>
              <a:t>Кровь -  особый </a:t>
            </a:r>
            <a:r>
              <a:rPr lang="ru-RU" dirty="0" err="1">
                <a:latin typeface="Times New Roman" pitchFamily="18" charset="0"/>
                <a:cs typeface="Times New Roman" pitchFamily="18" charset="0"/>
              </a:rPr>
              <a:t>жид</a:t>
            </a:r>
            <a:r>
              <a:rPr lang="ru-RU" dirty="0">
                <a:latin typeface="Times New Roman" pitchFamily="18" charset="0"/>
                <a:cs typeface="Times New Roman" pitchFamily="18" charset="0"/>
              </a:rPr>
              <a:t> подвижной соединительной ткани, циркулирующей  в замкнутой системе кровеносных сосудов и благодаря работе сердца  находиться в состоянии непрерывного движения. Она транспортирует  различные химические вещества к органам и тканям, и осуществляет  интеграцию метаболических процессов, протекающих в различных клетках.  Кровь относится к быстро обновляющимся тканям. Физиологическая регенерация форменных элементов крови осуществляется за счёт разрушения старых клеток и образования новых органами кроветворения. Главным из них у человека и других млекопитающих является костный мозг.    Среднее количество крови в теле взрослого человека 6—8 % от общей массы,  а в теле ребёнка — 8—9 %. Т. е. средний объём крови у взрослого человека составляет 5000—6000 мл.   На жидкую часть крови(плазму) приходится в среднем 55% общего объема,  оставшаяся часть - форменные элементы (эритроциты, лейкоциты и тромбоциты).</a:t>
            </a:r>
          </a:p>
          <a:p>
            <a:endParaRPr lang="ru-RU" dirty="0"/>
          </a:p>
        </p:txBody>
      </p:sp>
    </p:spTree>
    <p:extLst>
      <p:ext uri="{BB962C8B-B14F-4D97-AF65-F5344CB8AC3E}">
        <p14:creationId xmlns:p14="http://schemas.microsoft.com/office/powerpoint/2010/main" val="3082808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16632"/>
            <a:ext cx="8352928" cy="6552728"/>
          </a:xfrm>
        </p:spPr>
        <p:txBody>
          <a:bodyPr>
            <a:normAutofit/>
          </a:bodyPr>
          <a:lstStyle/>
          <a:p>
            <a:pPr algn="just">
              <a:buNone/>
            </a:pPr>
            <a:r>
              <a:rPr lang="ru-RU" dirty="0"/>
              <a:t>•</a:t>
            </a:r>
            <a:r>
              <a:rPr lang="ru-RU" dirty="0">
                <a:latin typeface="Times New Roman" pitchFamily="18" charset="0"/>
                <a:cs typeface="Times New Roman" pitchFamily="18" charset="0"/>
              </a:rPr>
              <a:t>Кислый α1-гликопротеин (</a:t>
            </a:r>
            <a:r>
              <a:rPr lang="ru-RU" dirty="0" err="1">
                <a:latin typeface="Times New Roman" pitchFamily="18" charset="0"/>
                <a:cs typeface="Times New Roman" pitchFamily="18" charset="0"/>
              </a:rPr>
              <a:t>орозомукоид</a:t>
            </a:r>
            <a:r>
              <a:rPr lang="ru-RU" dirty="0">
                <a:latin typeface="Times New Roman" pitchFamily="18" charset="0"/>
                <a:cs typeface="Times New Roman" pitchFamily="18" charset="0"/>
              </a:rPr>
              <a:t>) – содержит до 40% углеводов, изоэлектрическая точка его находится в кислой среде (2,7). Функция этого белка до конца не установлена; известно, что на ранних стадиях воспалительного процесса </a:t>
            </a:r>
            <a:r>
              <a:rPr lang="ru-RU" dirty="0" err="1">
                <a:latin typeface="Times New Roman" pitchFamily="18" charset="0"/>
                <a:cs typeface="Times New Roman" pitchFamily="18" charset="0"/>
              </a:rPr>
              <a:t>орозомукоид</a:t>
            </a:r>
            <a:r>
              <a:rPr lang="ru-RU" dirty="0">
                <a:latin typeface="Times New Roman" pitchFamily="18" charset="0"/>
                <a:cs typeface="Times New Roman" pitchFamily="18" charset="0"/>
              </a:rPr>
              <a:t> способствует образованию </a:t>
            </a:r>
            <a:r>
              <a:rPr lang="ru-RU" dirty="0" err="1">
                <a:latin typeface="Times New Roman" pitchFamily="18" charset="0"/>
                <a:cs typeface="Times New Roman" pitchFamily="18" charset="0"/>
              </a:rPr>
              <a:t>коллагеновых</a:t>
            </a:r>
            <a:r>
              <a:rPr lang="ru-RU" dirty="0">
                <a:latin typeface="Times New Roman" pitchFamily="18" charset="0"/>
                <a:cs typeface="Times New Roman" pitchFamily="18" charset="0"/>
              </a:rPr>
              <a:t> волокон в очаге воспаления (</a:t>
            </a:r>
            <a:r>
              <a:rPr lang="ru-RU" dirty="0" err="1">
                <a:latin typeface="Times New Roman" pitchFamily="18" charset="0"/>
                <a:cs typeface="Times New Roman" pitchFamily="18" charset="0"/>
              </a:rPr>
              <a:t>Я.Мусил</a:t>
            </a:r>
            <a:r>
              <a:rPr lang="ru-RU" dirty="0">
                <a:latin typeface="Times New Roman" pitchFamily="18" charset="0"/>
                <a:cs typeface="Times New Roman" pitchFamily="18" charset="0"/>
              </a:rPr>
              <a:t>, 1985).</a:t>
            </a:r>
          </a:p>
          <a:p>
            <a:pPr algn="just">
              <a:buNone/>
            </a:pPr>
            <a:r>
              <a:rPr lang="ru-RU" dirty="0">
                <a:latin typeface="Times New Roman" pitchFamily="18" charset="0"/>
                <a:cs typeface="Times New Roman" pitchFamily="18" charset="0"/>
              </a:rPr>
              <a:t>•α1-Антитрипсин – ингибитор ряда протеаз (трипсина, химотрипсина, </a:t>
            </a:r>
            <a:r>
              <a:rPr lang="ru-RU" dirty="0" err="1">
                <a:latin typeface="Times New Roman" pitchFamily="18" charset="0"/>
                <a:cs typeface="Times New Roman" pitchFamily="18" charset="0"/>
              </a:rPr>
              <a:t>калликреина</a:t>
            </a:r>
            <a:r>
              <a:rPr lang="ru-RU" dirty="0">
                <a:latin typeface="Times New Roman" pitchFamily="18" charset="0"/>
                <a:cs typeface="Times New Roman" pitchFamily="18" charset="0"/>
              </a:rPr>
              <a:t>, плазмина). Врождённое снижение содержания α1-антитрипсина в крови может быть фактором предрасположенности к </a:t>
            </a:r>
            <a:r>
              <a:rPr lang="ru-RU" dirty="0" err="1">
                <a:latin typeface="Times New Roman" pitchFamily="18" charset="0"/>
                <a:cs typeface="Times New Roman" pitchFamily="18" charset="0"/>
              </a:rPr>
              <a:t>бронхо-лёгочным</a:t>
            </a:r>
            <a:r>
              <a:rPr lang="ru-RU" dirty="0">
                <a:latin typeface="Times New Roman" pitchFamily="18" charset="0"/>
                <a:cs typeface="Times New Roman" pitchFamily="18" charset="0"/>
              </a:rPr>
              <a:t> заболеваниям, так как эластические волокна лёгочной ткани особенно чувствительны к действию протеолитических ферментов.</a:t>
            </a:r>
          </a:p>
          <a:p>
            <a:pPr algn="just">
              <a:buNone/>
            </a:pP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Ретинолсвязывающий</a:t>
            </a:r>
            <a:r>
              <a:rPr lang="ru-RU" dirty="0">
                <a:latin typeface="Times New Roman" pitchFamily="18" charset="0"/>
                <a:cs typeface="Times New Roman" pitchFamily="18" charset="0"/>
              </a:rPr>
              <a:t> белок осуществляет транспорт жирорастворимого витамина А.</a:t>
            </a:r>
          </a:p>
          <a:p>
            <a:pPr algn="just">
              <a:buNone/>
            </a:pPr>
            <a:r>
              <a:rPr lang="ru-RU" dirty="0">
                <a:latin typeface="Times New Roman" pitchFamily="18" charset="0"/>
                <a:cs typeface="Times New Roman" pitchFamily="18" charset="0"/>
              </a:rPr>
              <a:t>•Тироксинсвязывающий белок – связывает и транспортирует </a:t>
            </a:r>
            <a:r>
              <a:rPr lang="ru-RU" dirty="0" err="1">
                <a:latin typeface="Times New Roman" pitchFamily="18" charset="0"/>
                <a:cs typeface="Times New Roman" pitchFamily="18" charset="0"/>
              </a:rPr>
              <a:t>иодсодержащие</a:t>
            </a:r>
            <a:r>
              <a:rPr lang="ru-RU" dirty="0">
                <a:latin typeface="Times New Roman" pitchFamily="18" charset="0"/>
                <a:cs typeface="Times New Roman" pitchFamily="18" charset="0"/>
              </a:rPr>
              <a:t> гормоны щитовидной железы.</a:t>
            </a:r>
          </a:p>
          <a:p>
            <a:pPr algn="just">
              <a:buNone/>
            </a:pP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Транскортин</a:t>
            </a:r>
            <a:r>
              <a:rPr lang="ru-RU" dirty="0">
                <a:latin typeface="Times New Roman" pitchFamily="18" charset="0"/>
                <a:cs typeface="Times New Roman" pitchFamily="18" charset="0"/>
              </a:rPr>
              <a:t> – связывает и транспортирует глюкокортикоидные го </a:t>
            </a:r>
            <a:r>
              <a:rPr lang="ru-RU" dirty="0" err="1">
                <a:latin typeface="Times New Roman" pitchFamily="18" charset="0"/>
                <a:cs typeface="Times New Roman" pitchFamily="18" charset="0"/>
              </a:rPr>
              <a:t>рмоны</a:t>
            </a:r>
            <a:r>
              <a:rPr lang="ru-RU" dirty="0">
                <a:latin typeface="Times New Roman" pitchFamily="18" charset="0"/>
                <a:cs typeface="Times New Roman" pitchFamily="18" charset="0"/>
              </a:rPr>
              <a:t> (кортизол, </a:t>
            </a:r>
            <a:r>
              <a:rPr lang="ru-RU" dirty="0" err="1">
                <a:latin typeface="Times New Roman" pitchFamily="18" charset="0"/>
                <a:cs typeface="Times New Roman" pitchFamily="18" charset="0"/>
              </a:rPr>
              <a:t>кортикостерон</a:t>
            </a:r>
            <a:r>
              <a:rPr lang="ru-RU" dirty="0">
                <a:latin typeface="Times New Roman" pitchFamily="18" charset="0"/>
                <a:cs typeface="Times New Roman" pitchFamily="18" charset="0"/>
              </a:rPr>
              <a:t>).</a:t>
            </a:r>
          </a:p>
          <a:p>
            <a:pPr algn="just"/>
            <a:endParaRPr lang="ru-RU"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16632"/>
            <a:ext cx="8604448" cy="6644208"/>
          </a:xfrm>
        </p:spPr>
        <p:txBody>
          <a:bodyPr>
            <a:normAutofit/>
          </a:bodyPr>
          <a:lstStyle/>
          <a:p>
            <a:pPr algn="just">
              <a:buNone/>
            </a:pPr>
            <a:r>
              <a:rPr lang="ru-RU" sz="2000" b="1" dirty="0">
                <a:latin typeface="Times New Roman" pitchFamily="18" charset="0"/>
                <a:cs typeface="Times New Roman" pitchFamily="18" charset="0"/>
              </a:rPr>
              <a:t>α2-Глобулины</a:t>
            </a:r>
            <a:r>
              <a:rPr lang="ru-RU" sz="2000" dirty="0">
                <a:latin typeface="Times New Roman" pitchFamily="18" charset="0"/>
                <a:cs typeface="Times New Roman" pitchFamily="18" charset="0"/>
              </a:rPr>
              <a:t>:    к фракции α2-глобулинов относятся некоторые белки, участвующие в свёртывании крови, в том числе протромбин — неактивный предшественник фермента тромбина, вызывающего превращение фибриногена в фибрин.</a:t>
            </a:r>
          </a:p>
          <a:p>
            <a:pPr algn="just">
              <a:buNone/>
            </a:pP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Гаптоглобины</a:t>
            </a:r>
            <a:r>
              <a:rPr lang="ru-RU" sz="2000" dirty="0">
                <a:latin typeface="Times New Roman" pitchFamily="18" charset="0"/>
                <a:cs typeface="Times New Roman" pitchFamily="18" charset="0"/>
              </a:rPr>
              <a:t> (25% α2-глобулинов) – образуют стабильный комплекс с гемоглобином, появляющимся в плазме в результате внутрисосудистого гемолиза эритроцитов. Комплексы </a:t>
            </a:r>
            <a:r>
              <a:rPr lang="ru-RU" sz="2000" dirty="0" err="1">
                <a:latin typeface="Times New Roman" pitchFamily="18" charset="0"/>
                <a:cs typeface="Times New Roman" pitchFamily="18" charset="0"/>
              </a:rPr>
              <a:t>гаптоглобин-гемоглобин</a:t>
            </a:r>
            <a:r>
              <a:rPr lang="ru-RU" sz="2000" dirty="0">
                <a:latin typeface="Times New Roman" pitchFamily="18" charset="0"/>
                <a:cs typeface="Times New Roman" pitchFamily="18" charset="0"/>
              </a:rPr>
              <a:t> поглощаются клетками РЭС, где </a:t>
            </a:r>
            <a:r>
              <a:rPr lang="ru-RU" sz="2000" dirty="0" err="1">
                <a:latin typeface="Times New Roman" pitchFamily="18" charset="0"/>
                <a:cs typeface="Times New Roman" pitchFamily="18" charset="0"/>
              </a:rPr>
              <a:t>гем</a:t>
            </a:r>
            <a:r>
              <a:rPr lang="ru-RU" sz="2000" dirty="0">
                <a:latin typeface="Times New Roman" pitchFamily="18" charset="0"/>
                <a:cs typeface="Times New Roman" pitchFamily="18" charset="0"/>
              </a:rPr>
              <a:t> и белковые цепи подвергаются распаду, а железо повторно используется для синтеза гемоглобина. Тем самым предотвращается потеря железа </a:t>
            </a:r>
            <a:r>
              <a:rPr lang="ru-RU" sz="2000" dirty="0" err="1">
                <a:latin typeface="Times New Roman" pitchFamily="18" charset="0"/>
                <a:cs typeface="Times New Roman" pitchFamily="18" charset="0"/>
              </a:rPr>
              <a:t>организ</a:t>
            </a:r>
            <a:endParaRPr lang="ru-RU" sz="2000" dirty="0">
              <a:latin typeface="Times New Roman" pitchFamily="18" charset="0"/>
              <a:cs typeface="Times New Roman" pitchFamily="18" charset="0"/>
            </a:endParaRPr>
          </a:p>
          <a:p>
            <a:pPr algn="just">
              <a:buNone/>
            </a:pP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Церулоплазмин</a:t>
            </a:r>
            <a:r>
              <a:rPr lang="ru-RU" sz="2000" dirty="0">
                <a:latin typeface="Times New Roman" pitchFamily="18" charset="0"/>
                <a:cs typeface="Times New Roman" pitchFamily="18" charset="0"/>
              </a:rPr>
              <a:t> – белок, содержащий ионы меди (одна молекула </a:t>
            </a:r>
            <a:r>
              <a:rPr lang="ru-RU" sz="2000" dirty="0" err="1">
                <a:latin typeface="Times New Roman" pitchFamily="18" charset="0"/>
                <a:cs typeface="Times New Roman" pitchFamily="18" charset="0"/>
              </a:rPr>
              <a:t>церулоплазмина</a:t>
            </a:r>
            <a:r>
              <a:rPr lang="ru-RU" sz="2000" dirty="0">
                <a:latin typeface="Times New Roman" pitchFamily="18" charset="0"/>
                <a:cs typeface="Times New Roman" pitchFamily="18" charset="0"/>
              </a:rPr>
              <a:t> содержит 6-8 ионов Cu2+), которые придают ему голубую окраску. Является транспортной формой ионов меди в организме. Обладает </a:t>
            </a:r>
            <a:r>
              <a:rPr lang="ru-RU" sz="2000" dirty="0" err="1">
                <a:latin typeface="Times New Roman" pitchFamily="18" charset="0"/>
                <a:cs typeface="Times New Roman" pitchFamily="18" charset="0"/>
              </a:rPr>
              <a:t>оксидазной</a:t>
            </a:r>
            <a:r>
              <a:rPr lang="ru-RU" sz="2000" dirty="0">
                <a:latin typeface="Times New Roman" pitchFamily="18" charset="0"/>
                <a:cs typeface="Times New Roman" pitchFamily="18" charset="0"/>
              </a:rPr>
              <a:t> активностью: окисляет Fe2+ в Fe3+, что обеспечивает связывание железа </a:t>
            </a:r>
            <a:r>
              <a:rPr lang="ru-RU" sz="2000" dirty="0" err="1">
                <a:latin typeface="Times New Roman" pitchFamily="18" charset="0"/>
                <a:cs typeface="Times New Roman" pitchFamily="18" charset="0"/>
              </a:rPr>
              <a:t>трансферрином</a:t>
            </a:r>
            <a:r>
              <a:rPr lang="ru-RU" sz="2000" dirty="0">
                <a:latin typeface="Times New Roman" pitchFamily="18" charset="0"/>
                <a:cs typeface="Times New Roman" pitchFamily="18" charset="0"/>
              </a:rPr>
              <a:t>. Способен окислять </a:t>
            </a:r>
            <a:r>
              <a:rPr lang="ru-RU" sz="2000" dirty="0" err="1">
                <a:latin typeface="Times New Roman" pitchFamily="18" charset="0"/>
                <a:cs typeface="Times New Roman" pitchFamily="18" charset="0"/>
              </a:rPr>
              <a:t>ароматическиеамины</a:t>
            </a:r>
            <a:r>
              <a:rPr lang="ru-RU" sz="2000" dirty="0">
                <a:latin typeface="Times New Roman" pitchFamily="18" charset="0"/>
                <a:cs typeface="Times New Roman" pitchFamily="18" charset="0"/>
              </a:rPr>
              <a:t>, участвует в обмене адреналина, норадреналина, </a:t>
            </a:r>
            <a:r>
              <a:rPr lang="ru-RU" sz="2000" dirty="0" err="1">
                <a:latin typeface="Times New Roman" pitchFamily="18" charset="0"/>
                <a:cs typeface="Times New Roman" pitchFamily="18" charset="0"/>
              </a:rPr>
              <a:t>серотонина</a:t>
            </a:r>
            <a:r>
              <a:rPr lang="ru-RU" sz="2000" dirty="0">
                <a:latin typeface="Times New Roman" pitchFamily="18" charset="0"/>
                <a:cs typeface="Times New Roman" pitchFamily="18" charset="0"/>
              </a:rPr>
              <a:t>.</a:t>
            </a:r>
          </a:p>
          <a:p>
            <a:pPr algn="just">
              <a:buNone/>
            </a:pPr>
            <a:r>
              <a:rPr lang="ru-RU" sz="2000" dirty="0">
                <a:latin typeface="Times New Roman" pitchFamily="18" charset="0"/>
                <a:cs typeface="Times New Roman" pitchFamily="18" charset="0"/>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8388424" cy="6669360"/>
          </a:xfrm>
        </p:spPr>
        <p:txBody>
          <a:bodyPr>
            <a:normAutofit fontScale="92500"/>
          </a:bodyPr>
          <a:lstStyle/>
          <a:p>
            <a:pPr algn="just">
              <a:buNone/>
            </a:pPr>
            <a:r>
              <a:rPr lang="ru-RU" b="1" dirty="0" err="1">
                <a:latin typeface="Times New Roman" pitchFamily="18" charset="0"/>
                <a:cs typeface="Times New Roman" pitchFamily="18" charset="0"/>
              </a:rPr>
              <a:t>β-Глобулины</a:t>
            </a:r>
            <a:r>
              <a:rPr lang="ru-RU" dirty="0" err="1">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buNone/>
            </a:pP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Трансферрин</a:t>
            </a:r>
            <a:r>
              <a:rPr lang="ru-RU" dirty="0">
                <a:latin typeface="Times New Roman" pitchFamily="18" charset="0"/>
                <a:cs typeface="Times New Roman" pitchFamily="18" charset="0"/>
              </a:rPr>
              <a:t> – главный белок </a:t>
            </a:r>
            <a:r>
              <a:rPr lang="ru-RU" dirty="0" err="1">
                <a:latin typeface="Times New Roman" pitchFamily="18" charset="0"/>
                <a:cs typeface="Times New Roman" pitchFamily="18" charset="0"/>
              </a:rPr>
              <a:t>β-глобулиновой </a:t>
            </a:r>
            <a:r>
              <a:rPr lang="ru-RU" dirty="0">
                <a:latin typeface="Times New Roman" pitchFamily="18" charset="0"/>
                <a:cs typeface="Times New Roman" pitchFamily="18" charset="0"/>
              </a:rPr>
              <a:t>фракции, участвует в связывании и транспорте трёхвалентного железа в различные ткани, особенно в кроветворные. </a:t>
            </a:r>
            <a:r>
              <a:rPr lang="ru-RU" dirty="0" err="1">
                <a:latin typeface="Times New Roman" pitchFamily="18" charset="0"/>
                <a:cs typeface="Times New Roman" pitchFamily="18" charset="0"/>
              </a:rPr>
              <a:t>Трансферрин</a:t>
            </a:r>
            <a:r>
              <a:rPr lang="ru-RU" dirty="0">
                <a:latin typeface="Times New Roman" pitchFamily="18" charset="0"/>
                <a:cs typeface="Times New Roman" pitchFamily="18" charset="0"/>
              </a:rPr>
              <a:t> регулирует содержание Fe3+ в крови, предотвращает избыточное накопление и потерю с мочой.</a:t>
            </a:r>
          </a:p>
          <a:p>
            <a:pPr algn="just">
              <a:buNone/>
            </a:pP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Гемопексин</a:t>
            </a:r>
            <a:r>
              <a:rPr lang="ru-RU" dirty="0">
                <a:latin typeface="Times New Roman" pitchFamily="18" charset="0"/>
                <a:cs typeface="Times New Roman" pitchFamily="18" charset="0"/>
              </a:rPr>
              <a:t> – связывает </a:t>
            </a:r>
            <a:r>
              <a:rPr lang="ru-RU" dirty="0" err="1">
                <a:latin typeface="Times New Roman" pitchFamily="18" charset="0"/>
                <a:cs typeface="Times New Roman" pitchFamily="18" charset="0"/>
              </a:rPr>
              <a:t>гем</a:t>
            </a:r>
            <a:r>
              <a:rPr lang="ru-RU" dirty="0">
                <a:latin typeface="Times New Roman" pitchFamily="18" charset="0"/>
                <a:cs typeface="Times New Roman" pitchFamily="18" charset="0"/>
              </a:rPr>
              <a:t> и предотвращает его потерю почками. Комплекс </a:t>
            </a:r>
            <a:r>
              <a:rPr lang="ru-RU" dirty="0" err="1">
                <a:latin typeface="Times New Roman" pitchFamily="18" charset="0"/>
                <a:cs typeface="Times New Roman" pitchFamily="18" charset="0"/>
              </a:rPr>
              <a:t>гем-гемопексин</a:t>
            </a:r>
            <a:r>
              <a:rPr lang="ru-RU" dirty="0">
                <a:latin typeface="Times New Roman" pitchFamily="18" charset="0"/>
                <a:cs typeface="Times New Roman" pitchFamily="18" charset="0"/>
              </a:rPr>
              <a:t> улавливается из крови печенью.</a:t>
            </a:r>
          </a:p>
          <a:p>
            <a:pPr algn="just">
              <a:buNone/>
            </a:pP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С-реактивный</a:t>
            </a:r>
            <a:r>
              <a:rPr lang="ru-RU" dirty="0">
                <a:latin typeface="Times New Roman" pitchFamily="18" charset="0"/>
                <a:cs typeface="Times New Roman" pitchFamily="18" charset="0"/>
              </a:rPr>
              <a:t> белок (С-РБ) – белок, способный </a:t>
            </a:r>
            <a:r>
              <a:rPr lang="ru-RU" dirty="0" err="1">
                <a:latin typeface="Times New Roman" pitchFamily="18" charset="0"/>
                <a:cs typeface="Times New Roman" pitchFamily="18" charset="0"/>
              </a:rPr>
              <a:t>преципитировать</a:t>
            </a:r>
            <a:r>
              <a:rPr lang="ru-RU" dirty="0">
                <a:latin typeface="Times New Roman" pitchFamily="18" charset="0"/>
                <a:cs typeface="Times New Roman" pitchFamily="18" charset="0"/>
              </a:rPr>
              <a:t> (в присутствии Са2+) С-полисахарид клеточной стенки пневмококка. Биологическая роль его определяется способностью активировать фагоцитоз и ингибировать процесс агрегации тромбоцитов. У здоровых людей концентрация С-РБ в плазме ничтожно мала и стандартными методами не определяется. При остром воспалительном процессе она увеличивается более чем в 20 раз, в этом случае С-РБ обнаруживается в крови. Исследование С-РБ имеет преимущество перед другими маркерами воспалительного процесса: определением СОЭ и подсчётом числа лейкоцитов. Данный показатель более чувствителен, его увеличение происходит раньше и после выздоровления быстрее возвращается к норме.</a:t>
            </a:r>
          </a:p>
          <a:p>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0"/>
            <a:ext cx="8280920" cy="6858000"/>
          </a:xfrm>
        </p:spPr>
        <p:txBody>
          <a:bodyPr>
            <a:normAutofit fontScale="92500"/>
          </a:bodyPr>
          <a:lstStyle/>
          <a:p>
            <a:pPr algn="just">
              <a:buNone/>
            </a:pPr>
            <a:r>
              <a:rPr lang="ru-RU" b="1" dirty="0">
                <a:latin typeface="Times New Roman" pitchFamily="18" charset="0"/>
                <a:cs typeface="Times New Roman" pitchFamily="18" charset="0"/>
              </a:rPr>
              <a:t>К </a:t>
            </a:r>
            <a:r>
              <a:rPr lang="ru-RU" b="1" dirty="0" err="1">
                <a:latin typeface="Times New Roman" pitchFamily="18" charset="0"/>
                <a:cs typeface="Times New Roman" pitchFamily="18" charset="0"/>
              </a:rPr>
              <a:t>γ-глобулинам</a:t>
            </a:r>
            <a:r>
              <a:rPr lang="ru-RU" dirty="0" err="1">
                <a:latin typeface="Times New Roman" pitchFamily="18" charset="0"/>
                <a:cs typeface="Times New Roman" pitchFamily="18" charset="0"/>
              </a:rPr>
              <a:t> </a:t>
            </a:r>
            <a:r>
              <a:rPr lang="ru-RU" dirty="0">
                <a:latin typeface="Times New Roman" pitchFamily="18" charset="0"/>
                <a:cs typeface="Times New Roman" pitchFamily="18" charset="0"/>
              </a:rPr>
              <a:t>относится белок </a:t>
            </a:r>
            <a:r>
              <a:rPr lang="ru-RU" dirty="0" err="1">
                <a:latin typeface="Times New Roman" pitchFamily="18" charset="0"/>
                <a:cs typeface="Times New Roman" pitchFamily="18" charset="0"/>
              </a:rPr>
              <a:t>криоглобулин</a:t>
            </a:r>
            <a:r>
              <a:rPr lang="ru-RU" dirty="0">
                <a:latin typeface="Times New Roman" pitchFamily="18" charset="0"/>
                <a:cs typeface="Times New Roman" pitchFamily="18" charset="0"/>
              </a:rPr>
              <a:t>, который отсутствует в сыворотке крови здоровых людей и появляется при патологических состояниях. Его можно обнаружить при миеломе, нефрозе, циррозе печени, ревматизме,  </a:t>
            </a:r>
            <a:r>
              <a:rPr lang="ru-RU" dirty="0" err="1">
                <a:latin typeface="Times New Roman" pitchFamily="18" charset="0"/>
                <a:cs typeface="Times New Roman" pitchFamily="18" charset="0"/>
              </a:rPr>
              <a:t>лимфосаркоме</a:t>
            </a:r>
            <a:r>
              <a:rPr lang="ru-RU" dirty="0">
                <a:latin typeface="Times New Roman" pitchFamily="18" charset="0"/>
                <a:cs typeface="Times New Roman" pitchFamily="18" charset="0"/>
              </a:rPr>
              <a:t>, лейкозах и других заболеваниях. </a:t>
            </a:r>
          </a:p>
          <a:p>
            <a:pPr algn="just">
              <a:buNone/>
            </a:pPr>
            <a:r>
              <a:rPr lang="ru-RU" dirty="0">
                <a:latin typeface="Times New Roman" pitchFamily="18" charset="0"/>
                <a:cs typeface="Times New Roman" pitchFamily="18" charset="0"/>
              </a:rPr>
              <a:t> К числу белков плазмы, мигрирующих с </a:t>
            </a:r>
            <a:r>
              <a:rPr lang="ru-RU" dirty="0" err="1">
                <a:latin typeface="Times New Roman" pitchFamily="18" charset="0"/>
                <a:cs typeface="Times New Roman" pitchFamily="18" charset="0"/>
              </a:rPr>
              <a:t>γ-глобулинами</a:t>
            </a:r>
            <a:r>
              <a:rPr lang="ru-RU" dirty="0">
                <a:latin typeface="Times New Roman" pitchFamily="18" charset="0"/>
                <a:cs typeface="Times New Roman" pitchFamily="18" charset="0"/>
              </a:rPr>
              <a:t>, относятся разнообразные антитела, в том числе против дифтерита, коклюша, кори, скарлатины, полиомиелита. В фракцию </a:t>
            </a:r>
            <a:r>
              <a:rPr lang="ru-RU" dirty="0" err="1">
                <a:latin typeface="Times New Roman" pitchFamily="18" charset="0"/>
                <a:cs typeface="Times New Roman" pitchFamily="18" charset="0"/>
              </a:rPr>
              <a:t>γ-глобулинов </a:t>
            </a:r>
            <a:r>
              <a:rPr lang="ru-RU" dirty="0">
                <a:latin typeface="Times New Roman" pitchFamily="18" charset="0"/>
                <a:cs typeface="Times New Roman" pitchFamily="18" charset="0"/>
              </a:rPr>
              <a:t>входят иммуноглобулины: </a:t>
            </a:r>
            <a:r>
              <a:rPr lang="ru-RU" dirty="0" err="1">
                <a:latin typeface="Times New Roman" pitchFamily="18" charset="0"/>
                <a:cs typeface="Times New Roman" pitchFamily="18" charset="0"/>
              </a:rPr>
              <a:t>IgG</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IgM</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IgA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IgD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IgE</a:t>
            </a:r>
            <a:r>
              <a:rPr lang="ru-RU" dirty="0">
                <a:latin typeface="Times New Roman" pitchFamily="18" charset="0"/>
                <a:cs typeface="Times New Roman" pitchFamily="18" charset="0"/>
              </a:rPr>
              <a:t>, которые играют огромную роль в работе иммунной системы. Иммуноглобулины или антитела вырабатываются В – лимфоцитами в ответ на попадание в организм чужеродных структур, так называемых антигенами. Иммуноглобулины практически имеют один план строения; они состоят из двух тяжёлых Н и двух лёгких L цепей, соединенных тремя </a:t>
            </a:r>
            <a:r>
              <a:rPr lang="ru-RU" dirty="0" err="1">
                <a:latin typeface="Times New Roman" pitchFamily="18" charset="0"/>
                <a:cs typeface="Times New Roman" pitchFamily="18" charset="0"/>
              </a:rPr>
              <a:t>дисульфидными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мостиками.Основные</a:t>
            </a:r>
            <a:r>
              <a:rPr lang="ru-RU" dirty="0">
                <a:latin typeface="Times New Roman" pitchFamily="18" charset="0"/>
                <a:cs typeface="Times New Roman" pitchFamily="18" charset="0"/>
              </a:rPr>
              <a:t> функции антител – обнаружение и связывание чужеродных антигенов, находящихся в организме вне его клеток.  Это происходит с помощью специфических антигенсвязывающих участков разных клонов иммуноглобулинов. Кроме того, благодаря связыванию антигена с антителом облегчается процесс разрушения чужеродных веществ. Специфичность пути разрушения комплекса антиген – антитело зависит от класса антител. </a:t>
            </a:r>
          </a:p>
          <a:p>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8316416" cy="6669360"/>
          </a:xfrm>
        </p:spPr>
        <p:txBody>
          <a:bodyPr>
            <a:normAutofit/>
          </a:bodyPr>
          <a:lstStyle/>
          <a:p>
            <a:pPr algn="just">
              <a:buNone/>
            </a:pPr>
            <a:r>
              <a:rPr lang="ru-RU" dirty="0">
                <a:latin typeface="Times New Roman" pitchFamily="18" charset="0"/>
                <a:cs typeface="Times New Roman" pitchFamily="18" charset="0"/>
              </a:rPr>
              <a:t>Существует 5 классов тяжёлых цепей иммуноглобулинов, отличающихся по строению константных доменов: </a:t>
            </a:r>
            <a:r>
              <a:rPr lang="ru-RU" dirty="0" err="1">
                <a:latin typeface="Times New Roman" pitchFamily="18" charset="0"/>
                <a:cs typeface="Times New Roman" pitchFamily="18" charset="0"/>
              </a:rPr>
              <a:t>α, δ, ε, γ </a:t>
            </a:r>
            <a:r>
              <a:rPr lang="ru-RU" dirty="0">
                <a:latin typeface="Times New Roman" pitchFamily="18" charset="0"/>
                <a:cs typeface="Times New Roman" pitchFamily="18" charset="0"/>
              </a:rPr>
              <a:t>и µ. В соответствии с ними различают 5 классов   иммуноглобулинов: A, D, E, G, M. Каждый класс  иммуноглобулинов имеет свой тип тяжелых цепей Н: </a:t>
            </a:r>
            <a:r>
              <a:rPr lang="ru-RU" dirty="0" err="1">
                <a:latin typeface="Times New Roman" pitchFamily="18" charset="0"/>
                <a:cs typeface="Times New Roman" pitchFamily="18" charset="0"/>
              </a:rPr>
              <a:t>IgG</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γ-цепь,  IgM</a:t>
            </a:r>
            <a:r>
              <a:rPr lang="ru-RU" dirty="0">
                <a:latin typeface="Times New Roman" pitchFamily="18" charset="0"/>
                <a:cs typeface="Times New Roman" pitchFamily="18" charset="0"/>
              </a:rPr>
              <a:t> –µ - цепь, </a:t>
            </a:r>
            <a:r>
              <a:rPr lang="ru-RU" dirty="0" err="1">
                <a:latin typeface="Times New Roman" pitchFamily="18" charset="0"/>
                <a:cs typeface="Times New Roman" pitchFamily="18" charset="0"/>
              </a:rPr>
              <a:t>IgA</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α-цепь, IgD</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σ-цепь,  IgE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–ε-цепь, </a:t>
            </a:r>
            <a:r>
              <a:rPr lang="ru-RU" dirty="0">
                <a:latin typeface="Times New Roman" pitchFamily="18" charset="0"/>
                <a:cs typeface="Times New Roman" pitchFamily="18" charset="0"/>
              </a:rPr>
              <a:t>которые отличаются по аминокислотному составу. Каждый тип  иммуноглобулинов может специфически взаимодействовать с определенным антигеном. При многих патологических процессах содержание иммуноглобулинов в сыворотке крови существенно изменяется. Так, при хроническом агрессивном гепатите отмечается повышение </a:t>
            </a:r>
            <a:r>
              <a:rPr lang="ru-RU" dirty="0" err="1">
                <a:latin typeface="Times New Roman" pitchFamily="18" charset="0"/>
                <a:cs typeface="Times New Roman" pitchFamily="18" charset="0"/>
              </a:rPr>
              <a:t>IgG</a:t>
            </a:r>
            <a:r>
              <a:rPr lang="ru-RU" dirty="0">
                <a:latin typeface="Times New Roman" pitchFamily="18" charset="0"/>
                <a:cs typeface="Times New Roman" pitchFamily="18" charset="0"/>
              </a:rPr>
              <a:t>, при алкогольном циррозе – </a:t>
            </a:r>
            <a:r>
              <a:rPr lang="ru-RU" dirty="0" err="1">
                <a:latin typeface="Times New Roman" pitchFamily="18" charset="0"/>
                <a:cs typeface="Times New Roman" pitchFamily="18" charset="0"/>
              </a:rPr>
              <a:t>IgA</a:t>
            </a:r>
            <a:r>
              <a:rPr lang="ru-RU" dirty="0">
                <a:latin typeface="Times New Roman" pitchFamily="18" charset="0"/>
                <a:cs typeface="Times New Roman" pitchFamily="18" charset="0"/>
              </a:rPr>
              <a:t>, концентрация </a:t>
            </a:r>
            <a:r>
              <a:rPr lang="ru-RU" dirty="0" err="1">
                <a:latin typeface="Times New Roman" pitchFamily="18" charset="0"/>
                <a:cs typeface="Times New Roman" pitchFamily="18" charset="0"/>
              </a:rPr>
              <a:t>IgE</a:t>
            </a:r>
            <a:r>
              <a:rPr lang="ru-RU" dirty="0">
                <a:latin typeface="Times New Roman" pitchFamily="18" charset="0"/>
                <a:cs typeface="Times New Roman" pitchFamily="18" charset="0"/>
              </a:rPr>
              <a:t> увеличивается при бронхиальной астме, аскаридозе и некоторых других заболеваниях. Важно отметить, что у детей которых наблюдается дефицит </a:t>
            </a:r>
            <a:r>
              <a:rPr lang="ru-RU" dirty="0" err="1">
                <a:latin typeface="Times New Roman" pitchFamily="18" charset="0"/>
                <a:cs typeface="Times New Roman" pitchFamily="18" charset="0"/>
              </a:rPr>
              <a:t>IgA</a:t>
            </a:r>
            <a:r>
              <a:rPr lang="ru-RU" dirty="0">
                <a:latin typeface="Times New Roman" pitchFamily="18" charset="0"/>
                <a:cs typeface="Times New Roman" pitchFamily="18" charset="0"/>
              </a:rPr>
              <a:t>, чаще встречаются инфекционные заболевания.</a:t>
            </a:r>
          </a:p>
          <a:p>
            <a:pPr algn="just"/>
            <a:r>
              <a:rPr lang="ru-RU" dirty="0">
                <a:latin typeface="Times New Roman" pitchFamily="18" charset="0"/>
                <a:cs typeface="Times New Roman" pitchFamily="18" charset="0"/>
              </a:rPr>
              <a:t>•</a:t>
            </a:r>
            <a:r>
              <a:rPr lang="ru-RU" dirty="0">
                <a:solidFill>
                  <a:srgbClr val="C00000"/>
                </a:solidFill>
                <a:latin typeface="Times New Roman" pitchFamily="18" charset="0"/>
                <a:cs typeface="Times New Roman" pitchFamily="18" charset="0"/>
              </a:rPr>
              <a:t>Иммуноглобулины (</a:t>
            </a:r>
            <a:r>
              <a:rPr lang="ru-RU" dirty="0" err="1">
                <a:solidFill>
                  <a:srgbClr val="C00000"/>
                </a:solidFill>
                <a:latin typeface="Times New Roman" pitchFamily="18" charset="0"/>
                <a:cs typeface="Times New Roman" pitchFamily="18" charset="0"/>
              </a:rPr>
              <a:t>IgA</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IgG</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IgM</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IgD</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IgE</a:t>
            </a:r>
            <a:r>
              <a:rPr lang="ru-RU" dirty="0">
                <a:solidFill>
                  <a:srgbClr val="C00000"/>
                </a:solidFill>
                <a:latin typeface="Times New Roman" pitchFamily="18" charset="0"/>
                <a:cs typeface="Times New Roman" pitchFamily="18" charset="0"/>
              </a:rPr>
              <a:t>) представляют собой антитела, вырабатываемые организмом в ответ на введение чужеродных веществ с </a:t>
            </a:r>
            <a:r>
              <a:rPr lang="ru-RU" dirty="0" err="1">
                <a:solidFill>
                  <a:srgbClr val="C00000"/>
                </a:solidFill>
                <a:latin typeface="Times New Roman" pitchFamily="18" charset="0"/>
                <a:cs typeface="Times New Roman" pitchFamily="18" charset="0"/>
              </a:rPr>
              <a:t>антигенной</a:t>
            </a:r>
            <a:r>
              <a:rPr lang="ru-RU" dirty="0">
                <a:solidFill>
                  <a:srgbClr val="C00000"/>
                </a:solidFill>
                <a:latin typeface="Times New Roman" pitchFamily="18" charset="0"/>
                <a:cs typeface="Times New Roman" pitchFamily="18" charset="0"/>
              </a:rPr>
              <a:t> активностью.</a:t>
            </a:r>
          </a:p>
          <a:p>
            <a:pPr algn="just"/>
            <a:endParaRPr lang="ru-RU" dirty="0">
              <a:solidFill>
                <a:srgbClr val="C00000"/>
              </a:solidFill>
              <a:latin typeface="Times New Roman" pitchFamily="18" charset="0"/>
              <a:cs typeface="Times New Roman" pitchFamily="18" charset="0"/>
            </a:endParaRPr>
          </a:p>
          <a:p>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r>
            <a:br>
              <a:rPr lang="ru-RU" dirty="0"/>
            </a:br>
            <a:endParaRPr lang="ru-RU" dirty="0"/>
          </a:p>
        </p:txBody>
      </p:sp>
      <p:sp>
        <p:nvSpPr>
          <p:cNvPr id="3" name="Содержимое 2"/>
          <p:cNvSpPr>
            <a:spLocks noGrp="1"/>
          </p:cNvSpPr>
          <p:nvPr>
            <p:ph idx="1"/>
          </p:nvPr>
        </p:nvSpPr>
        <p:spPr>
          <a:xfrm>
            <a:off x="179512" y="116632"/>
            <a:ext cx="8208912" cy="6552728"/>
          </a:xfrm>
        </p:spPr>
        <p:txBody>
          <a:bodyPr>
            <a:normAutofit/>
          </a:bodyPr>
          <a:lstStyle/>
          <a:p>
            <a:pPr algn="just">
              <a:buNone/>
            </a:pPr>
            <a:r>
              <a:rPr lang="ru-RU" sz="3200" b="1" dirty="0">
                <a:solidFill>
                  <a:srgbClr val="FF0000"/>
                </a:solidFill>
              </a:rPr>
              <a:t>    </a:t>
            </a:r>
            <a:r>
              <a:rPr lang="ru-RU" sz="3200" b="1" dirty="0">
                <a:solidFill>
                  <a:srgbClr val="FF0000"/>
                </a:solidFill>
                <a:latin typeface="Times New Roman" pitchFamily="18" charset="0"/>
                <a:cs typeface="Times New Roman" pitchFamily="18" charset="0"/>
              </a:rPr>
              <a:t>Минеральные компоненты плазмы крови. </a:t>
            </a:r>
            <a:endParaRPr lang="ru-RU" sz="3200" b="1" dirty="0" smtClean="0">
              <a:solidFill>
                <a:srgbClr val="FF0000"/>
              </a:solidFill>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Минеральные </a:t>
            </a:r>
            <a:r>
              <a:rPr lang="ru-RU" dirty="0">
                <a:latin typeface="Times New Roman" pitchFamily="18" charset="0"/>
                <a:cs typeface="Times New Roman" pitchFamily="18" charset="0"/>
              </a:rPr>
              <a:t>вещества являются необходимыми компонентами плазмы крови. Важнейшими катионами </a:t>
            </a:r>
            <a:r>
              <a:rPr lang="ru-RU" dirty="0">
                <a:solidFill>
                  <a:srgbClr val="FF0000"/>
                </a:solidFill>
                <a:latin typeface="Times New Roman" pitchFamily="18" charset="0"/>
                <a:cs typeface="Times New Roman" pitchFamily="18" charset="0"/>
              </a:rPr>
              <a:t>являются ионы натрия, калия, кальция и магния. Им соответствуют анионы: хлориды, бикарбонаты, фосфаты, сульфаты. Часть катионов в плазме крови связаны с органическими анионами и белками. Сумма всех катионов равна сумме анионов, так как плазма крови </a:t>
            </a:r>
            <a:r>
              <a:rPr lang="ru-RU" dirty="0" err="1">
                <a:solidFill>
                  <a:srgbClr val="FF0000"/>
                </a:solidFill>
                <a:latin typeface="Times New Roman" pitchFamily="18" charset="0"/>
                <a:cs typeface="Times New Roman" pitchFamily="18" charset="0"/>
              </a:rPr>
              <a:t>электронейтральна</a:t>
            </a:r>
            <a:r>
              <a:rPr lang="ru-RU" dirty="0">
                <a:solidFill>
                  <a:srgbClr val="FF0000"/>
                </a:solidFill>
                <a:latin typeface="Times New Roman" pitchFamily="18" charset="0"/>
                <a:cs typeface="Times New Roman" pitchFamily="18" charset="0"/>
              </a:rPr>
              <a:t>.</a:t>
            </a:r>
          </a:p>
          <a:p>
            <a:pPr algn="just">
              <a:buNone/>
            </a:pPr>
            <a:r>
              <a:rPr lang="ru-RU" dirty="0">
                <a:latin typeface="Times New Roman" pitchFamily="18" charset="0"/>
                <a:cs typeface="Times New Roman" pitchFamily="18" charset="0"/>
              </a:rPr>
              <a:t>	Натрий – основной катион внеклеточной жидкости. Его содержание в плазме крови 135 – 150 </a:t>
            </a:r>
            <a:r>
              <a:rPr lang="ru-RU" dirty="0" err="1">
                <a:latin typeface="Times New Roman" pitchFamily="18" charset="0"/>
                <a:cs typeface="Times New Roman" pitchFamily="18" charset="0"/>
              </a:rPr>
              <a:t>ммоль</a:t>
            </a:r>
            <a:r>
              <a:rPr lang="ru-RU" dirty="0">
                <a:latin typeface="Times New Roman" pitchFamily="18" charset="0"/>
                <a:cs typeface="Times New Roman" pitchFamily="18" charset="0"/>
              </a:rPr>
              <a:t>/л. Ионы натрия участвуют в поддержании осмотического давления внеклеточной жидкости. </a:t>
            </a:r>
            <a:r>
              <a:rPr lang="ru-RU" dirty="0" err="1">
                <a:latin typeface="Times New Roman" pitchFamily="18" charset="0"/>
                <a:cs typeface="Times New Roman" pitchFamily="18" charset="0"/>
              </a:rPr>
              <a:t>Гипернатриемия</a:t>
            </a:r>
            <a:r>
              <a:rPr lang="ru-RU" dirty="0">
                <a:latin typeface="Times New Roman" pitchFamily="18" charset="0"/>
                <a:cs typeface="Times New Roman" pitchFamily="18" charset="0"/>
              </a:rPr>
              <a:t> наблюдается при гиперфункции коры надпочечников, при введении гипертонического раствора хлорида натрия </a:t>
            </a:r>
            <a:r>
              <a:rPr lang="ru-RU" dirty="0" err="1">
                <a:latin typeface="Times New Roman" pitchFamily="18" charset="0"/>
                <a:cs typeface="Times New Roman" pitchFamily="18" charset="0"/>
              </a:rPr>
              <a:t>парентерально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Гипонатриемия</a:t>
            </a:r>
            <a:r>
              <a:rPr lang="ru-RU" dirty="0">
                <a:latin typeface="Times New Roman" pitchFamily="18" charset="0"/>
                <a:cs typeface="Times New Roman" pitchFamily="18" charset="0"/>
              </a:rPr>
              <a:t> может быть обусловлена бессолевой диетой, надпочечниковой недостаточностью, диабетическим ацидозом.</a:t>
            </a:r>
          </a:p>
          <a:p>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260648"/>
            <a:ext cx="8280920" cy="6480720"/>
          </a:xfrm>
        </p:spPr>
        <p:txBody>
          <a:bodyPr>
            <a:normAutofit/>
          </a:bodyPr>
          <a:lstStyle/>
          <a:p>
            <a:pPr algn="just">
              <a:buNone/>
            </a:pPr>
            <a:r>
              <a:rPr lang="ru-RU" dirty="0"/>
              <a:t>	</a:t>
            </a:r>
            <a:r>
              <a:rPr lang="ru-RU" dirty="0">
                <a:latin typeface="Times New Roman" pitchFamily="18" charset="0"/>
                <a:cs typeface="Times New Roman" pitchFamily="18" charset="0"/>
              </a:rPr>
              <a:t>Калий является основным внутриклеточным катионом. В плазме крови он содержится в количестве 3,9 </a:t>
            </a:r>
            <a:r>
              <a:rPr lang="ru-RU" dirty="0" err="1">
                <a:latin typeface="Times New Roman" pitchFamily="18" charset="0"/>
                <a:cs typeface="Times New Roman" pitchFamily="18" charset="0"/>
              </a:rPr>
              <a:t>ммоль</a:t>
            </a:r>
            <a:r>
              <a:rPr lang="ru-RU" dirty="0">
                <a:latin typeface="Times New Roman" pitchFamily="18" charset="0"/>
                <a:cs typeface="Times New Roman" pitchFamily="18" charset="0"/>
              </a:rPr>
              <a:t>/л, а в эритроцитах – 73,5 – 112 </a:t>
            </a:r>
            <a:r>
              <a:rPr lang="ru-RU" dirty="0" err="1">
                <a:latin typeface="Times New Roman" pitchFamily="18" charset="0"/>
                <a:cs typeface="Times New Roman" pitchFamily="18" charset="0"/>
              </a:rPr>
              <a:t>ммоль</a:t>
            </a:r>
            <a:r>
              <a:rPr lang="ru-RU" dirty="0">
                <a:latin typeface="Times New Roman" pitchFamily="18" charset="0"/>
                <a:cs typeface="Times New Roman" pitchFamily="18" charset="0"/>
              </a:rPr>
              <a:t>/л. Как и натрий, калий поддерживает осмотический и кислотно-основный гомеостаз в клетке. </a:t>
            </a:r>
            <a:r>
              <a:rPr lang="ru-RU" dirty="0" err="1">
                <a:latin typeface="Times New Roman" pitchFamily="18" charset="0"/>
                <a:cs typeface="Times New Roman" pitchFamily="18" charset="0"/>
              </a:rPr>
              <a:t>Гиперкалиемия</a:t>
            </a:r>
            <a:r>
              <a:rPr lang="ru-RU" dirty="0">
                <a:latin typeface="Times New Roman" pitchFamily="18" charset="0"/>
                <a:cs typeface="Times New Roman" pitchFamily="18" charset="0"/>
              </a:rPr>
              <a:t> отмечается при усиленном разрушении клеток (гемолитическая анемия, синдром длительного раздавливания), при нарушении выделения калия почками, при обезвоживании организма. </a:t>
            </a:r>
            <a:r>
              <a:rPr lang="ru-RU" dirty="0" err="1">
                <a:latin typeface="Times New Roman" pitchFamily="18" charset="0"/>
                <a:cs typeface="Times New Roman" pitchFamily="18" charset="0"/>
              </a:rPr>
              <a:t>Гипокалиемия</a:t>
            </a:r>
            <a:r>
              <a:rPr lang="ru-RU" dirty="0">
                <a:latin typeface="Times New Roman" pitchFamily="18" charset="0"/>
                <a:cs typeface="Times New Roman" pitchFamily="18" charset="0"/>
              </a:rPr>
              <a:t> наблюдается при гиперфункции коры надпочечников, при диабетическом ацидозе.</a:t>
            </a:r>
          </a:p>
          <a:p>
            <a:pPr algn="just">
              <a:buNone/>
            </a:pPr>
            <a:r>
              <a:rPr lang="ru-RU" dirty="0">
                <a:latin typeface="Times New Roman" pitchFamily="18" charset="0"/>
                <a:cs typeface="Times New Roman" pitchFamily="18" charset="0"/>
              </a:rPr>
              <a:t>	Кальций в плазме крови содержится в виде форм. Выполняющих различные функции: связанный с белками (0,9 </a:t>
            </a:r>
            <a:r>
              <a:rPr lang="ru-RU" dirty="0" err="1">
                <a:latin typeface="Times New Roman" pitchFamily="18" charset="0"/>
                <a:cs typeface="Times New Roman" pitchFamily="18" charset="0"/>
              </a:rPr>
              <a:t>ммоль</a:t>
            </a:r>
            <a:r>
              <a:rPr lang="ru-RU" dirty="0">
                <a:latin typeface="Times New Roman" pitchFamily="18" charset="0"/>
                <a:cs typeface="Times New Roman" pitchFamily="18" charset="0"/>
              </a:rPr>
              <a:t>/л), ионизированный (1,25 </a:t>
            </a:r>
            <a:r>
              <a:rPr lang="ru-RU" dirty="0" err="1">
                <a:latin typeface="Times New Roman" pitchFamily="18" charset="0"/>
                <a:cs typeface="Times New Roman" pitchFamily="18" charset="0"/>
              </a:rPr>
              <a:t>ммоль</a:t>
            </a:r>
            <a:r>
              <a:rPr lang="ru-RU" dirty="0">
                <a:latin typeface="Times New Roman" pitchFamily="18" charset="0"/>
                <a:cs typeface="Times New Roman" pitchFamily="18" charset="0"/>
              </a:rPr>
              <a:t>/л) и неионизированный (0,35 </a:t>
            </a:r>
            <a:r>
              <a:rPr lang="ru-RU" dirty="0" err="1">
                <a:latin typeface="Times New Roman" pitchFamily="18" charset="0"/>
                <a:cs typeface="Times New Roman" pitchFamily="18" charset="0"/>
              </a:rPr>
              <a:t>ммоль</a:t>
            </a:r>
            <a:r>
              <a:rPr lang="ru-RU" dirty="0">
                <a:latin typeface="Times New Roman" pitchFamily="18" charset="0"/>
                <a:cs typeface="Times New Roman" pitchFamily="18" charset="0"/>
              </a:rPr>
              <a:t>/л). Биологически активным является только ионизированный кальций. </a:t>
            </a:r>
            <a:r>
              <a:rPr lang="ru-RU" dirty="0" err="1">
                <a:latin typeface="Times New Roman" pitchFamily="18" charset="0"/>
                <a:cs typeface="Times New Roman" pitchFamily="18" charset="0"/>
              </a:rPr>
              <a:t>Гиперкальциемия</a:t>
            </a:r>
            <a:r>
              <a:rPr lang="ru-RU" dirty="0">
                <a:latin typeface="Times New Roman" pitchFamily="18" charset="0"/>
                <a:cs typeface="Times New Roman" pitchFamily="18" charset="0"/>
              </a:rPr>
              <a:t> наблюдается при </a:t>
            </a:r>
            <a:r>
              <a:rPr lang="ru-RU" dirty="0" err="1">
                <a:latin typeface="Times New Roman" pitchFamily="18" charset="0"/>
                <a:cs typeface="Times New Roman" pitchFamily="18" charset="0"/>
              </a:rPr>
              <a:t>гиперпаратиреозе</a:t>
            </a:r>
            <a:r>
              <a:rPr lang="ru-RU" dirty="0">
                <a:latin typeface="Times New Roman" pitchFamily="18" charset="0"/>
                <a:cs typeface="Times New Roman" pitchFamily="18" charset="0"/>
              </a:rPr>
              <a:t>, гипервитаминозе D, синдроме </a:t>
            </a:r>
            <a:r>
              <a:rPr lang="ru-RU" dirty="0" err="1">
                <a:latin typeface="Times New Roman" pitchFamily="18" charset="0"/>
                <a:cs typeface="Times New Roman" pitchFamily="18" charset="0"/>
              </a:rPr>
              <a:t>Иценко-Кушинга</a:t>
            </a:r>
            <a:r>
              <a:rPr lang="ru-RU" dirty="0">
                <a:latin typeface="Times New Roman" pitchFamily="18" charset="0"/>
                <a:cs typeface="Times New Roman" pitchFamily="18" charset="0"/>
              </a:rPr>
              <a:t>, деструктивных процессах в костной ткани. </a:t>
            </a:r>
            <a:r>
              <a:rPr lang="ru-RU" dirty="0" err="1">
                <a:latin typeface="Times New Roman" pitchFamily="18" charset="0"/>
                <a:cs typeface="Times New Roman" pitchFamily="18" charset="0"/>
              </a:rPr>
              <a:t>Гипокальциемия</a:t>
            </a:r>
            <a:r>
              <a:rPr lang="ru-RU" dirty="0">
                <a:latin typeface="Times New Roman" pitchFamily="18" charset="0"/>
                <a:cs typeface="Times New Roman" pitchFamily="18" charset="0"/>
              </a:rPr>
              <a:t> встречается при рахите, </a:t>
            </a:r>
            <a:r>
              <a:rPr lang="ru-RU" dirty="0" err="1">
                <a:latin typeface="Times New Roman" pitchFamily="18" charset="0"/>
                <a:cs typeface="Times New Roman" pitchFamily="18" charset="0"/>
              </a:rPr>
              <a:t>гипопаратиреозе</a:t>
            </a:r>
            <a:r>
              <a:rPr lang="ru-RU" dirty="0">
                <a:latin typeface="Times New Roman" pitchFamily="18" charset="0"/>
                <a:cs typeface="Times New Roman" pitchFamily="18" charset="0"/>
              </a:rPr>
              <a:t>, заболеваниях почек.</a:t>
            </a:r>
          </a:p>
          <a:p>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8388424" cy="6408712"/>
          </a:xfrm>
        </p:spPr>
        <p:txBody>
          <a:bodyPr>
            <a:normAutofit/>
          </a:bodyPr>
          <a:lstStyle/>
          <a:p>
            <a:pPr algn="just">
              <a:buNone/>
            </a:pPr>
            <a:r>
              <a:rPr lang="ru-RU" sz="2400" dirty="0"/>
              <a:t>    </a:t>
            </a:r>
            <a:r>
              <a:rPr lang="ru-RU" sz="2400" dirty="0">
                <a:latin typeface="Times New Roman" pitchFamily="18" charset="0"/>
                <a:cs typeface="Times New Roman" pitchFamily="18" charset="0"/>
              </a:rPr>
              <a:t>Хлориды содержатся в плазме крови в количестве 95 – 110 </a:t>
            </a:r>
            <a:r>
              <a:rPr lang="ru-RU" sz="2400" dirty="0" err="1">
                <a:latin typeface="Times New Roman" pitchFamily="18" charset="0"/>
                <a:cs typeface="Times New Roman" pitchFamily="18" charset="0"/>
              </a:rPr>
              <a:t>ммоль</a:t>
            </a:r>
            <a:r>
              <a:rPr lang="ru-RU" sz="2400" dirty="0">
                <a:latin typeface="Times New Roman" pitchFamily="18" charset="0"/>
                <a:cs typeface="Times New Roman" pitchFamily="18" charset="0"/>
              </a:rPr>
              <a:t>/л, участвуют в поддержании осмотического давления, кислотно-основного состояния внеклеточной жидкости. </a:t>
            </a:r>
            <a:r>
              <a:rPr lang="ru-RU" sz="2400" dirty="0" err="1">
                <a:latin typeface="Times New Roman" pitchFamily="18" charset="0"/>
                <a:cs typeface="Times New Roman" pitchFamily="18" charset="0"/>
              </a:rPr>
              <a:t>Гиперхлоремия</a:t>
            </a:r>
            <a:r>
              <a:rPr lang="ru-RU" sz="2400" dirty="0">
                <a:latin typeface="Times New Roman" pitchFamily="18" charset="0"/>
                <a:cs typeface="Times New Roman" pitchFamily="18" charset="0"/>
              </a:rPr>
              <a:t> наблюдается при сердечной недостаточности, артериальной гипертензии, </a:t>
            </a:r>
            <a:r>
              <a:rPr lang="ru-RU" sz="2400" dirty="0" err="1">
                <a:latin typeface="Times New Roman" pitchFamily="18" charset="0"/>
                <a:cs typeface="Times New Roman" pitchFamily="18" charset="0"/>
              </a:rPr>
              <a:t>гипохлоремия</a:t>
            </a:r>
            <a:r>
              <a:rPr lang="ru-RU" sz="2400" dirty="0">
                <a:latin typeface="Times New Roman" pitchFamily="18" charset="0"/>
                <a:cs typeface="Times New Roman" pitchFamily="18" charset="0"/>
              </a:rPr>
              <a:t> – при рвоте, заболеваниях почек.</a:t>
            </a:r>
          </a:p>
          <a:p>
            <a:pPr algn="just">
              <a:buNone/>
            </a:pPr>
            <a:r>
              <a:rPr lang="ru-RU" sz="2400" dirty="0">
                <a:latin typeface="Times New Roman" pitchFamily="18" charset="0"/>
                <a:cs typeface="Times New Roman" pitchFamily="18" charset="0"/>
              </a:rPr>
              <a:t>	Фосфаты в плазме крови являются компонентами буферной системы, их концентрация составляет 1 – 1,5 </a:t>
            </a:r>
            <a:r>
              <a:rPr lang="ru-RU" sz="2400" dirty="0" err="1">
                <a:latin typeface="Times New Roman" pitchFamily="18" charset="0"/>
                <a:cs typeface="Times New Roman" pitchFamily="18" charset="0"/>
              </a:rPr>
              <a:t>ммоль</a:t>
            </a:r>
            <a:r>
              <a:rPr lang="ru-RU" sz="2400" dirty="0">
                <a:latin typeface="Times New Roman" pitchFamily="18" charset="0"/>
                <a:cs typeface="Times New Roman" pitchFamily="18" charset="0"/>
              </a:rPr>
              <a:t>/л. </a:t>
            </a:r>
            <a:r>
              <a:rPr lang="ru-RU" sz="2400" dirty="0" err="1">
                <a:latin typeface="Times New Roman" pitchFamily="18" charset="0"/>
                <a:cs typeface="Times New Roman" pitchFamily="18" charset="0"/>
              </a:rPr>
              <a:t>Гиперфосфатемия</a:t>
            </a:r>
            <a:r>
              <a:rPr lang="ru-RU" sz="2400" dirty="0">
                <a:latin typeface="Times New Roman" pitchFamily="18" charset="0"/>
                <a:cs typeface="Times New Roman" pitchFamily="18" charset="0"/>
              </a:rPr>
              <a:t> наблюдается при заболеваниях почек, </a:t>
            </a:r>
            <a:r>
              <a:rPr lang="ru-RU" sz="2400" dirty="0" err="1">
                <a:latin typeface="Times New Roman" pitchFamily="18" charset="0"/>
                <a:cs typeface="Times New Roman" pitchFamily="18" charset="0"/>
              </a:rPr>
              <a:t>гипопаратиреозе</a:t>
            </a:r>
            <a:r>
              <a:rPr lang="ru-RU" sz="2400" dirty="0">
                <a:latin typeface="Times New Roman" pitchFamily="18" charset="0"/>
                <a:cs typeface="Times New Roman" pitchFamily="18" charset="0"/>
              </a:rPr>
              <a:t>, гипервитаминозе D. </a:t>
            </a:r>
            <a:r>
              <a:rPr lang="ru-RU" sz="2400" dirty="0" err="1">
                <a:latin typeface="Times New Roman" pitchFamily="18" charset="0"/>
                <a:cs typeface="Times New Roman" pitchFamily="18" charset="0"/>
              </a:rPr>
              <a:t>Гипофосфатемия</a:t>
            </a:r>
            <a:r>
              <a:rPr lang="ru-RU" sz="2400" dirty="0">
                <a:latin typeface="Times New Roman" pitchFamily="18" charset="0"/>
                <a:cs typeface="Times New Roman" pitchFamily="18" charset="0"/>
              </a:rPr>
              <a:t> отмечена при </a:t>
            </a:r>
            <a:r>
              <a:rPr lang="ru-RU" sz="2400" dirty="0" err="1">
                <a:latin typeface="Times New Roman" pitchFamily="18" charset="0"/>
                <a:cs typeface="Times New Roman" pitchFamily="18" charset="0"/>
              </a:rPr>
              <a:t>гиперпаратиреозе</a:t>
            </a:r>
            <a:r>
              <a:rPr lang="ru-RU" sz="2400" dirty="0">
                <a:latin typeface="Times New Roman" pitchFamily="18" charset="0"/>
                <a:cs typeface="Times New Roman" pitchFamily="18" charset="0"/>
              </a:rPr>
              <a:t>, микседеме, рахите.</a:t>
            </a:r>
          </a:p>
          <a:p>
            <a:pPr>
              <a:buNone/>
            </a:pPr>
            <a:endParaRPr lang="ru-RU"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a:t>Небелковые азотистые компоненты крови (остаточный азот).</a:t>
            </a:r>
            <a:endParaRPr lang="ru-RU" sz="2400" dirty="0"/>
          </a:p>
        </p:txBody>
      </p:sp>
      <p:sp>
        <p:nvSpPr>
          <p:cNvPr id="3" name="Объект 2"/>
          <p:cNvSpPr>
            <a:spLocks noGrp="1"/>
          </p:cNvSpPr>
          <p:nvPr>
            <p:ph idx="1"/>
          </p:nvPr>
        </p:nvSpPr>
        <p:spPr/>
        <p:txBody>
          <a:bodyPr>
            <a:normAutofit/>
          </a:bodyPr>
          <a:lstStyle/>
          <a:p>
            <a:pPr algn="just">
              <a:buNone/>
            </a:pPr>
            <a:r>
              <a:rPr lang="ru-RU" dirty="0">
                <a:latin typeface="Times New Roman" pitchFamily="18" charset="0"/>
                <a:cs typeface="Times New Roman" pitchFamily="18" charset="0"/>
              </a:rPr>
              <a:t>К этой группе веществ относятся: мочевина, мочевая кислота, аминокислоты, креатин, </a:t>
            </a:r>
            <a:r>
              <a:rPr lang="ru-RU" dirty="0" err="1">
                <a:latin typeface="Times New Roman" pitchFamily="18" charset="0"/>
                <a:cs typeface="Times New Roman" pitchFamily="18" charset="0"/>
              </a:rPr>
              <a:t>креатинин</a:t>
            </a:r>
            <a:r>
              <a:rPr lang="ru-RU" dirty="0">
                <a:latin typeface="Times New Roman" pitchFamily="18" charset="0"/>
                <a:cs typeface="Times New Roman" pitchFamily="18" charset="0"/>
              </a:rPr>
              <a:t>, аммиак, индикан, билирубин и другие </a:t>
            </a:r>
            <a:r>
              <a:rPr lang="ru-RU" dirty="0" smtClean="0">
                <a:latin typeface="Times New Roman" pitchFamily="18" charset="0"/>
                <a:cs typeface="Times New Roman" pitchFamily="18" charset="0"/>
              </a:rPr>
              <a:t>соединения.</a:t>
            </a:r>
          </a:p>
          <a:p>
            <a:pPr algn="just">
              <a:buNone/>
            </a:pPr>
            <a:r>
              <a:rPr lang="ru-RU" dirty="0" smtClean="0">
                <a:latin typeface="Times New Roman" pitchFamily="18" charset="0"/>
                <a:cs typeface="Times New Roman" pitchFamily="18" charset="0"/>
              </a:rPr>
              <a:t>Содержание </a:t>
            </a:r>
            <a:r>
              <a:rPr lang="ru-RU" dirty="0">
                <a:latin typeface="Times New Roman" pitchFamily="18" charset="0"/>
                <a:cs typeface="Times New Roman" pitchFamily="18" charset="0"/>
              </a:rPr>
              <a:t>остаточного азота в плазме крови здоровых людей - 15-25 </a:t>
            </a:r>
            <a:r>
              <a:rPr lang="ru-RU" dirty="0" err="1">
                <a:latin typeface="Times New Roman" pitchFamily="18" charset="0"/>
                <a:cs typeface="Times New Roman" pitchFamily="18" charset="0"/>
              </a:rPr>
              <a:t>ммоль</a:t>
            </a:r>
            <a:r>
              <a:rPr lang="ru-RU" dirty="0">
                <a:latin typeface="Times New Roman" pitchFamily="18" charset="0"/>
                <a:cs typeface="Times New Roman" pitchFamily="18" charset="0"/>
              </a:rPr>
              <a:t>/л. Повышение содержания остаточного азота в крови называется азотемией. В зависимости от причины, азотемия подразделяется на </a:t>
            </a:r>
            <a:r>
              <a:rPr lang="ru-RU" dirty="0" err="1">
                <a:latin typeface="Times New Roman" pitchFamily="18" charset="0"/>
                <a:cs typeface="Times New Roman" pitchFamily="18" charset="0"/>
              </a:rPr>
              <a:t>ретенционную</a:t>
            </a:r>
            <a:r>
              <a:rPr lang="ru-RU" dirty="0">
                <a:latin typeface="Times New Roman" pitchFamily="18" charset="0"/>
                <a:cs typeface="Times New Roman" pitchFamily="18" charset="0"/>
              </a:rPr>
              <a:t> и продукционную.</a:t>
            </a:r>
          </a:p>
          <a:p>
            <a:pPr algn="just">
              <a:buNone/>
            </a:pPr>
            <a:r>
              <a:rPr lang="ru-RU" dirty="0" err="1">
                <a:latin typeface="Times New Roman" pitchFamily="18" charset="0"/>
                <a:cs typeface="Times New Roman" pitchFamily="18" charset="0"/>
              </a:rPr>
              <a:t>Ретенционная</a:t>
            </a:r>
            <a:r>
              <a:rPr lang="ru-RU" dirty="0">
                <a:latin typeface="Times New Roman" pitchFamily="18" charset="0"/>
                <a:cs typeface="Times New Roman" pitchFamily="18" charset="0"/>
              </a:rPr>
              <a:t> азотемия возникает при нарушении выведения продуктов азотистого обмена (в первую очередь мочевины) с мочой и характерна для недостаточности функции почек. В этом случае до 90% небелкового азота крови приходится на азот мочевины вместо 50% в норме.</a:t>
            </a: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1739719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04664"/>
            <a:ext cx="7825680" cy="5996136"/>
          </a:xfrm>
        </p:spPr>
        <p:txBody>
          <a:bodyPr>
            <a:normAutofit/>
          </a:bodyPr>
          <a:lstStyle/>
          <a:p>
            <a:pPr algn="just">
              <a:buNone/>
            </a:pPr>
            <a:r>
              <a:rPr lang="ru-RU" dirty="0">
                <a:latin typeface="Times New Roman" pitchFamily="18" charset="0"/>
                <a:cs typeface="Times New Roman" pitchFamily="18" charset="0"/>
              </a:rPr>
              <a:t>Продукционная азотемия развивается при избыточном поступлении азотистых веществ в кровь вследствие усиленного распада тканевых белков (длительное голодание, сахарный диабет, тяжёлые ранения и ожоги, инфекционные заболевания).</a:t>
            </a:r>
          </a:p>
          <a:p>
            <a:pPr algn="just">
              <a:buNone/>
            </a:pPr>
            <a:r>
              <a:rPr lang="ru-RU" dirty="0">
                <a:latin typeface="Times New Roman" pitchFamily="18" charset="0"/>
                <a:cs typeface="Times New Roman" pitchFamily="18" charset="0"/>
              </a:rPr>
              <a:t>Определение остаточного азота проводят в </a:t>
            </a:r>
            <a:r>
              <a:rPr lang="ru-RU" dirty="0" err="1">
                <a:latin typeface="Times New Roman" pitchFamily="18" charset="0"/>
                <a:cs typeface="Times New Roman" pitchFamily="18" charset="0"/>
              </a:rPr>
              <a:t>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безбелковом</a:t>
            </a:r>
            <a:r>
              <a:rPr lang="ru-RU" dirty="0">
                <a:latin typeface="Times New Roman" pitchFamily="18" charset="0"/>
                <a:cs typeface="Times New Roman" pitchFamily="18" charset="0"/>
              </a:rPr>
              <a:t>  фильтрате сыворотки крови. В результате минерализации </a:t>
            </a:r>
            <a:r>
              <a:rPr lang="ru-RU" dirty="0" err="1">
                <a:latin typeface="Times New Roman" pitchFamily="18" charset="0"/>
                <a:cs typeface="Times New Roman" pitchFamily="18" charset="0"/>
              </a:rPr>
              <a:t>безбелкового</a:t>
            </a:r>
            <a:r>
              <a:rPr lang="ru-RU" dirty="0">
                <a:latin typeface="Times New Roman" pitchFamily="18" charset="0"/>
                <a:cs typeface="Times New Roman" pitchFamily="18" charset="0"/>
              </a:rPr>
              <a:t> фильтрата при нагревании с концентрированной Н2SO4 азот всех небелковых соединений переходит в форму (NH4)2SO4. Ионы NH4+ определяют с помощью реактива </a:t>
            </a:r>
            <a:r>
              <a:rPr lang="ru-RU" dirty="0" err="1">
                <a:latin typeface="Times New Roman" pitchFamily="18" charset="0"/>
                <a:cs typeface="Times New Roman" pitchFamily="18" charset="0"/>
              </a:rPr>
              <a:t>Несслера</a:t>
            </a:r>
            <a:r>
              <a:rPr lang="ru-RU" dirty="0">
                <a:latin typeface="Times New Roman" pitchFamily="18" charset="0"/>
                <a:cs typeface="Times New Roman" pitchFamily="18" charset="0"/>
              </a:rPr>
              <a:t>.</a:t>
            </a:r>
          </a:p>
          <a:p>
            <a:pPr algn="just">
              <a:buNone/>
            </a:pPr>
            <a:r>
              <a:rPr lang="ru-RU" dirty="0">
                <a:latin typeface="Times New Roman" pitchFamily="18" charset="0"/>
                <a:cs typeface="Times New Roman" pitchFamily="18" charset="0"/>
              </a:rPr>
              <a:t>•Мочевина - главный конечный продукт обмена белков в организме человека. Образуется в результате обезвреживания аммиака в печени, выводится из организма почками. Поэтому содержание мочевины в крови снижается при заболеваниях печени и возрастает при почечной недостаточности.</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7620000" cy="1143000"/>
          </a:xfrm>
        </p:spPr>
        <p:txBody>
          <a:bodyPr/>
          <a:lstStyle/>
          <a:p>
            <a:r>
              <a:rPr lang="ru-RU" dirty="0"/>
              <a:t>Функции крови:</a:t>
            </a:r>
            <a:br>
              <a:rPr lang="ru-RU" dirty="0"/>
            </a:br>
            <a:endParaRPr lang="ru-RU" dirty="0"/>
          </a:p>
        </p:txBody>
      </p:sp>
      <p:sp>
        <p:nvSpPr>
          <p:cNvPr id="3" name="Содержимое 2"/>
          <p:cNvSpPr>
            <a:spLocks noGrp="1"/>
          </p:cNvSpPr>
          <p:nvPr>
            <p:ph idx="1"/>
          </p:nvPr>
        </p:nvSpPr>
        <p:spPr>
          <a:xfrm>
            <a:off x="179512" y="548680"/>
            <a:ext cx="8280920" cy="6309320"/>
          </a:xfrm>
        </p:spPr>
        <p:txBody>
          <a:bodyPr>
            <a:normAutofit fontScale="92500" lnSpcReduction="10000"/>
          </a:bodyPr>
          <a:lstStyle/>
          <a:p>
            <a:pPr>
              <a:buNone/>
            </a:pPr>
            <a:r>
              <a:rPr lang="ru-RU" dirty="0">
                <a:latin typeface="Times New Roman" pitchFamily="18" charset="0"/>
                <a:cs typeface="Times New Roman" pitchFamily="18" charset="0"/>
              </a:rPr>
              <a:t> 1. транспортная - одна из основных функций крови.  Кровь транспортирует кислород от лёгких к тканям и углекислый газ от тканей к лёгким, также осуществляет перенос питательных веществ от органов пищеварения к тканям; метаболитов, растворенных в воде, а также гомонов из одного участка тела в другой. </a:t>
            </a:r>
          </a:p>
          <a:p>
            <a:pPr>
              <a:buNone/>
            </a:pPr>
            <a:r>
              <a:rPr lang="ru-RU" dirty="0">
                <a:latin typeface="Times New Roman" pitchFamily="18" charset="0"/>
                <a:cs typeface="Times New Roman" pitchFamily="18" charset="0"/>
              </a:rPr>
              <a:t>  2. выделительная —  выносит из тканей конечные продукты обмена веществ: мочевину, мочевую кислоту, билирубин, </a:t>
            </a:r>
            <a:r>
              <a:rPr lang="ru-RU" dirty="0" err="1">
                <a:latin typeface="Times New Roman" pitchFamily="18" charset="0"/>
                <a:cs typeface="Times New Roman" pitchFamily="18" charset="0"/>
              </a:rPr>
              <a:t>креатинин</a:t>
            </a:r>
            <a:r>
              <a:rPr lang="ru-RU" dirty="0">
                <a:latin typeface="Times New Roman" pitchFamily="18" charset="0"/>
                <a:cs typeface="Times New Roman" pitchFamily="18" charset="0"/>
              </a:rPr>
              <a:t> и др. к органам выделения. </a:t>
            </a:r>
          </a:p>
          <a:p>
            <a:pPr>
              <a:buNone/>
            </a:pPr>
            <a:r>
              <a:rPr lang="ru-RU" dirty="0">
                <a:latin typeface="Times New Roman" pitchFamily="18" charset="0"/>
                <a:cs typeface="Times New Roman" pitchFamily="18" charset="0"/>
              </a:rPr>
              <a:t>  3. терморегуляторная — поддерживает постоянство температуры тела, нагреваясь в органах с высоким обменом веществ – мышцах, печени, кровь переносит тепло к другим органам и коже, через которую происходит теплоотдача. </a:t>
            </a:r>
          </a:p>
          <a:p>
            <a:pPr>
              <a:buNone/>
            </a:pPr>
            <a:r>
              <a:rPr lang="ru-RU" dirty="0">
                <a:latin typeface="Times New Roman" pitchFamily="18" charset="0"/>
                <a:cs typeface="Times New Roman" pitchFamily="18" charset="0"/>
              </a:rPr>
              <a:t> 4. гуморальная — связывает между собой различные органы и системы, перенося сигнальные вещества, которые в них образуются.</a:t>
            </a:r>
          </a:p>
          <a:p>
            <a:pPr>
              <a:buNone/>
            </a:pPr>
            <a:r>
              <a:rPr lang="ru-RU" dirty="0">
                <a:latin typeface="Times New Roman" pitchFamily="18" charset="0"/>
                <a:cs typeface="Times New Roman" pitchFamily="18" charset="0"/>
              </a:rPr>
              <a:t>  5. защитная  — обеспечивается белыми клетками крови, иммуноглобулинами и системой комплемента</a:t>
            </a:r>
          </a:p>
          <a:p>
            <a:pPr>
              <a:buNone/>
            </a:pPr>
            <a:r>
              <a:rPr lang="ru-RU" dirty="0">
                <a:latin typeface="Times New Roman" pitchFamily="18" charset="0"/>
                <a:cs typeface="Times New Roman" pitchFamily="18" charset="0"/>
              </a:rPr>
              <a:t>6. </a:t>
            </a:r>
            <a:r>
              <a:rPr lang="ru-RU" dirty="0" err="1">
                <a:latin typeface="Times New Roman" pitchFamily="18" charset="0"/>
                <a:cs typeface="Times New Roman" pitchFamily="18" charset="0"/>
              </a:rPr>
              <a:t>гемостатическая</a:t>
            </a:r>
            <a:r>
              <a:rPr lang="ru-RU" dirty="0">
                <a:latin typeface="Times New Roman" pitchFamily="18" charset="0"/>
                <a:cs typeface="Times New Roman" pitchFamily="18" charset="0"/>
              </a:rPr>
              <a:t> —  определяется соотношением свертывающей и </a:t>
            </a:r>
            <a:r>
              <a:rPr lang="ru-RU" dirty="0" err="1">
                <a:latin typeface="Times New Roman" pitchFamily="18" charset="0"/>
                <a:cs typeface="Times New Roman" pitchFamily="18" charset="0"/>
              </a:rPr>
              <a:t>противосвертывающей</a:t>
            </a:r>
            <a:r>
              <a:rPr lang="ru-RU" dirty="0">
                <a:latin typeface="Times New Roman" pitchFamily="18" charset="0"/>
                <a:cs typeface="Times New Roman" pitchFamily="18" charset="0"/>
              </a:rPr>
              <a:t> систем. Эта функция предохраняет организм от потери крови  путем остановки кровотечения в результате свёртывания крови.</a:t>
            </a:r>
          </a:p>
          <a:p>
            <a:pPr>
              <a:buNone/>
            </a:pPr>
            <a:r>
              <a:rPr lang="ru-RU" dirty="0"/>
              <a:t> </a:t>
            </a:r>
          </a:p>
          <a:p>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7753672" cy="6068144"/>
          </a:xfrm>
        </p:spPr>
        <p:txBody>
          <a:bodyPr>
            <a:normAutofit/>
          </a:bodyPr>
          <a:lstStyle/>
          <a:p>
            <a:pPr algn="just">
              <a:buNone/>
            </a:pPr>
            <a:r>
              <a:rPr lang="ru-RU" dirty="0"/>
              <a:t>•</a:t>
            </a:r>
            <a:r>
              <a:rPr lang="ru-RU" dirty="0">
                <a:latin typeface="Times New Roman" pitchFamily="18" charset="0"/>
                <a:cs typeface="Times New Roman" pitchFamily="18" charset="0"/>
              </a:rPr>
              <a:t>Аминокислоты - поступают в кровь при всасывании из желудочно-кишечного тракта или являются продуктами распада тканевых белков. В крови здоровых людей среди аминокислот преобладают </a:t>
            </a:r>
            <a:r>
              <a:rPr lang="ru-RU" dirty="0" err="1">
                <a:latin typeface="Times New Roman" pitchFamily="18" charset="0"/>
                <a:cs typeface="Times New Roman" pitchFamily="18" charset="0"/>
              </a:rPr>
              <a:t>аланин</a:t>
            </a:r>
            <a:r>
              <a:rPr lang="ru-RU" dirty="0">
                <a:latin typeface="Times New Roman" pitchFamily="18" charset="0"/>
                <a:cs typeface="Times New Roman" pitchFamily="18" charset="0"/>
              </a:rPr>
              <a:t> и </a:t>
            </a:r>
            <a:r>
              <a:rPr lang="ru-RU" dirty="0" err="1">
                <a:latin typeface="Times New Roman" pitchFamily="18" charset="0"/>
                <a:cs typeface="Times New Roman" pitchFamily="18" charset="0"/>
              </a:rPr>
              <a:t>глутамин</a:t>
            </a:r>
            <a:r>
              <a:rPr lang="ru-RU" dirty="0">
                <a:latin typeface="Times New Roman" pitchFamily="18" charset="0"/>
                <a:cs typeface="Times New Roman" pitchFamily="18" charset="0"/>
              </a:rPr>
              <a:t>, которые наряду с участием в биосинтезе белков являются транспортными формами аммиака.</a:t>
            </a:r>
          </a:p>
          <a:p>
            <a:pPr algn="just">
              <a:buNone/>
            </a:pPr>
            <a:r>
              <a:rPr lang="ru-RU" dirty="0">
                <a:latin typeface="Times New Roman" pitchFamily="18" charset="0"/>
                <a:cs typeface="Times New Roman" pitchFamily="18" charset="0"/>
              </a:rPr>
              <a:t>•Мочевая кислота - конечный продукт катаболизма пуриновых нуклеотидов. Содержание её в крови возрастает при подагре (в результате усиленного образования) и при нарушениях функции почек (из-за недостаточного выведения).</a:t>
            </a:r>
          </a:p>
          <a:p>
            <a:pPr algn="just">
              <a:buNone/>
            </a:pPr>
            <a:r>
              <a:rPr lang="ru-RU" dirty="0">
                <a:latin typeface="Times New Roman" pitchFamily="18" charset="0"/>
                <a:cs typeface="Times New Roman" pitchFamily="18" charset="0"/>
              </a:rPr>
              <a:t>•Креатин - синтезируется в почках и печени, в мышцах превращается в </a:t>
            </a:r>
            <a:r>
              <a:rPr lang="ru-RU" dirty="0" err="1">
                <a:latin typeface="Times New Roman" pitchFamily="18" charset="0"/>
                <a:cs typeface="Times New Roman" pitchFamily="18" charset="0"/>
              </a:rPr>
              <a:t>креатинфосфат</a:t>
            </a:r>
            <a:r>
              <a:rPr lang="ru-RU" dirty="0">
                <a:latin typeface="Times New Roman" pitchFamily="18" charset="0"/>
                <a:cs typeface="Times New Roman" pitchFamily="18" charset="0"/>
              </a:rPr>
              <a:t> - источник энергии для процессов мышечного сокращения. При заболеваниях мышечной системы содержание креатина в крови значительно возрастает</a:t>
            </a:r>
            <a:r>
              <a:rPr lang="ru-RU" dirty="0"/>
              <a:t>.</a:t>
            </a:r>
          </a:p>
          <a:p>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04664"/>
            <a:ext cx="7681664" cy="5996136"/>
          </a:xfrm>
        </p:spPr>
        <p:txBody>
          <a:bodyPr>
            <a:normAutofit/>
          </a:bodyPr>
          <a:lstStyle/>
          <a:p>
            <a:pPr algn="just">
              <a:buNone/>
            </a:pPr>
            <a:r>
              <a:rPr lang="ru-RU" dirty="0"/>
              <a:t>•</a:t>
            </a:r>
            <a:r>
              <a:rPr lang="ru-RU" dirty="0" err="1">
                <a:latin typeface="Times New Roman" pitchFamily="18" charset="0"/>
                <a:cs typeface="Times New Roman" pitchFamily="18" charset="0"/>
              </a:rPr>
              <a:t>Креатинин</a:t>
            </a:r>
            <a:r>
              <a:rPr lang="ru-RU" dirty="0">
                <a:latin typeface="Times New Roman" pitchFamily="18" charset="0"/>
                <a:cs typeface="Times New Roman" pitchFamily="18" charset="0"/>
              </a:rPr>
              <a:t> - конечный продукт азотистого обмена, образуется в результате </a:t>
            </a:r>
            <a:r>
              <a:rPr lang="ru-RU" dirty="0" err="1">
                <a:latin typeface="Times New Roman" pitchFamily="18" charset="0"/>
                <a:cs typeface="Times New Roman" pitchFamily="18" charset="0"/>
              </a:rPr>
              <a:t>дефосфорилирования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креатинфосфата</a:t>
            </a:r>
            <a:r>
              <a:rPr lang="ru-RU" dirty="0">
                <a:latin typeface="Times New Roman" pitchFamily="18" charset="0"/>
                <a:cs typeface="Times New Roman" pitchFamily="18" charset="0"/>
              </a:rPr>
              <a:t> в мышцах, выводится из организма почками. Содержание </a:t>
            </a:r>
            <a:r>
              <a:rPr lang="ru-RU" dirty="0" err="1">
                <a:latin typeface="Times New Roman" pitchFamily="18" charset="0"/>
                <a:cs typeface="Times New Roman" pitchFamily="18" charset="0"/>
              </a:rPr>
              <a:t>креатинина</a:t>
            </a:r>
            <a:r>
              <a:rPr lang="ru-RU" dirty="0">
                <a:latin typeface="Times New Roman" pitchFamily="18" charset="0"/>
                <a:cs typeface="Times New Roman" pitchFamily="18" charset="0"/>
              </a:rPr>
              <a:t> в крови снижается при заболеваниях мышечной системы, повышается при почечной недостаточности.</a:t>
            </a:r>
          </a:p>
          <a:p>
            <a:pPr algn="just">
              <a:buNone/>
            </a:pPr>
            <a:r>
              <a:rPr lang="ru-RU" dirty="0">
                <a:latin typeface="Times New Roman" pitchFamily="18" charset="0"/>
                <a:cs typeface="Times New Roman" pitchFamily="18" charset="0"/>
              </a:rPr>
              <a:t>•Индикан - продукт обезвреживания индола, образуется в печени, выводится почками. Содержание его в крови снижается при заболеваниях печени, повышается - при усилении процессов гниения белков в кишечнике, при заболеваниях почек.</a:t>
            </a:r>
          </a:p>
          <a:p>
            <a:pPr algn="just">
              <a:buNone/>
            </a:pPr>
            <a:r>
              <a:rPr lang="ru-RU" dirty="0">
                <a:latin typeface="Times New Roman" pitchFamily="18" charset="0"/>
                <a:cs typeface="Times New Roman" pitchFamily="18" charset="0"/>
              </a:rPr>
              <a:t>•Билирубин (прямой и непрямой) - продукты катаболизма гемоглобина. Содержание билирубина в крови увеличивается при </a:t>
            </a:r>
            <a:r>
              <a:rPr lang="ru-RU" dirty="0" err="1">
                <a:latin typeface="Times New Roman" pitchFamily="18" charset="0"/>
                <a:cs typeface="Times New Roman" pitchFamily="18" charset="0"/>
              </a:rPr>
              <a:t>желтухах</a:t>
            </a:r>
            <a:r>
              <a:rPr lang="ru-RU" dirty="0">
                <a:latin typeface="Times New Roman" pitchFamily="18" charset="0"/>
                <a:cs typeface="Times New Roman" pitchFamily="18" charset="0"/>
              </a:rPr>
              <a:t>: гемолитической (за счёт непрямого билирубина), </a:t>
            </a:r>
            <a:r>
              <a:rPr lang="ru-RU" dirty="0" err="1">
                <a:latin typeface="Times New Roman" pitchFamily="18" charset="0"/>
                <a:cs typeface="Times New Roman" pitchFamily="18" charset="0"/>
              </a:rPr>
              <a:t>обтурационной</a:t>
            </a:r>
            <a:r>
              <a:rPr lang="ru-RU" dirty="0">
                <a:latin typeface="Times New Roman" pitchFamily="18" charset="0"/>
                <a:cs typeface="Times New Roman" pitchFamily="18" charset="0"/>
              </a:rPr>
              <a:t> (за счёт прямого билирубина), паренхиматозной (за счёт обеих фракций).</a:t>
            </a:r>
          </a:p>
          <a:p>
            <a:endParaRPr lang="ru-RU"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4154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86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122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4858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Рисунок 5" descr="Описание: http://dendrit.ru/files/005biohim23.gif"/>
          <p:cNvPicPr>
            <a:picLocks noChangeAspect="1" noChangeArrowheads="1"/>
          </p:cNvPicPr>
          <p:nvPr/>
        </p:nvPicPr>
        <p:blipFill>
          <a:blip r:embed="rId2" cstate="print"/>
          <a:srcRect/>
          <a:stretch>
            <a:fillRect/>
          </a:stretch>
        </p:blipFill>
        <p:spPr bwMode="auto">
          <a:xfrm>
            <a:off x="395536" y="404664"/>
            <a:ext cx="7848872" cy="5688042"/>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err="1"/>
              <a:t>Безазотистые</a:t>
            </a:r>
            <a:r>
              <a:rPr lang="ru-RU" sz="2400" b="1" dirty="0"/>
              <a:t> органические компоненты крови.</a:t>
            </a:r>
            <a:endParaRPr lang="ru-RU" sz="2400" dirty="0"/>
          </a:p>
        </p:txBody>
      </p:sp>
      <p:sp>
        <p:nvSpPr>
          <p:cNvPr id="3" name="Содержимое 2"/>
          <p:cNvSpPr>
            <a:spLocks noGrp="1"/>
          </p:cNvSpPr>
          <p:nvPr>
            <p:ph idx="1"/>
          </p:nvPr>
        </p:nvSpPr>
        <p:spPr/>
        <p:txBody>
          <a:bodyPr>
            <a:normAutofit fontScale="92500"/>
          </a:bodyPr>
          <a:lstStyle/>
          <a:p>
            <a:r>
              <a:rPr lang="ru-RU" dirty="0"/>
              <a:t>В эту группу веществ входят питательные вещества (углеводы, липиды) и продукты их метаболизма (органические кислоты). Наибольшее значение в клинике имеет определение содержания в крови глюкозы, </a:t>
            </a:r>
            <a:r>
              <a:rPr lang="ru-RU" dirty="0" err="1"/>
              <a:t>холестерола</a:t>
            </a:r>
            <a:r>
              <a:rPr lang="ru-RU" dirty="0"/>
              <a:t>, свободных жирных кислот, кетоновых тел и молочной кислоты. Формулы этих веществ представлены на рисунке 6.</a:t>
            </a:r>
          </a:p>
          <a:p>
            <a:r>
              <a:rPr lang="ru-RU" dirty="0"/>
              <a:t>•Глюкоза - главный энергетический субстрат организма. Содержание её у здоровых людей в крови натощак - 3,3 - 5,5 </a:t>
            </a:r>
            <a:r>
              <a:rPr lang="ru-RU" dirty="0" err="1"/>
              <a:t>ммоль</a:t>
            </a:r>
            <a:r>
              <a:rPr lang="ru-RU" dirty="0"/>
              <a:t>/л. Повышение содержания глюкозы в крови (гипергликемия) наблюдается после приёма пищи, при эмоциональном стрессе, у больных сахарным диабетом, гипертиреозом, болезнью </a:t>
            </a:r>
            <a:r>
              <a:rPr lang="ru-RU" dirty="0" err="1"/>
              <a:t>Иценко-Кушинга</a:t>
            </a:r>
            <a:r>
              <a:rPr lang="ru-RU" dirty="0"/>
              <a:t>. Снижение содержания глюкозы в крови (гипогликемия) наблюдается при голодании, интенсивных физических нагрузках, остром алкогольном отравлении, передозировке инсулина.</a:t>
            </a:r>
          </a:p>
          <a:p>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8532440" cy="6480720"/>
          </a:xfrm>
        </p:spPr>
        <p:txBody>
          <a:bodyPr>
            <a:noAutofit/>
          </a:bodyPr>
          <a:lstStyle/>
          <a:p>
            <a:pPr algn="just">
              <a:buNone/>
            </a:pPr>
            <a:r>
              <a:rPr lang="ru-RU" sz="1600" dirty="0"/>
              <a:t>•</a:t>
            </a:r>
            <a:r>
              <a:rPr lang="ru-RU" sz="1800" dirty="0" err="1">
                <a:latin typeface="Times New Roman" pitchFamily="18" charset="0"/>
                <a:cs typeface="Times New Roman" pitchFamily="18" charset="0"/>
              </a:rPr>
              <a:t>Холестерол</a:t>
            </a:r>
            <a:r>
              <a:rPr lang="ru-RU" sz="1800" dirty="0">
                <a:latin typeface="Times New Roman" pitchFamily="18" charset="0"/>
                <a:cs typeface="Times New Roman" pitchFamily="18" charset="0"/>
              </a:rPr>
              <a:t> - обязательный липидный компонент биологических мембран, предшественник </a:t>
            </a:r>
            <a:r>
              <a:rPr lang="ru-RU" sz="1800" dirty="0" err="1">
                <a:latin typeface="Times New Roman" pitchFamily="18" charset="0"/>
                <a:cs typeface="Times New Roman" pitchFamily="18" charset="0"/>
              </a:rPr>
              <a:t>стероидных</a:t>
            </a:r>
            <a:r>
              <a:rPr lang="ru-RU" sz="1800" dirty="0">
                <a:latin typeface="Times New Roman" pitchFamily="18" charset="0"/>
                <a:cs typeface="Times New Roman" pitchFamily="18" charset="0"/>
              </a:rPr>
              <a:t> гормонов, витамина D3, желчных кислот. Содержание его в плазме крови здоровых людей - 3,9 - 6,5 </a:t>
            </a:r>
            <a:r>
              <a:rPr lang="ru-RU" sz="1800" dirty="0" err="1">
                <a:latin typeface="Times New Roman" pitchFamily="18" charset="0"/>
                <a:cs typeface="Times New Roman" pitchFamily="18" charset="0"/>
              </a:rPr>
              <a:t>ммоль</a:t>
            </a:r>
            <a:r>
              <a:rPr lang="ru-RU" sz="1800" dirty="0">
                <a:latin typeface="Times New Roman" pitchFamily="18" charset="0"/>
                <a:cs typeface="Times New Roman" pitchFamily="18" charset="0"/>
              </a:rPr>
              <a:t>/л. Повышение содержания </a:t>
            </a:r>
            <a:r>
              <a:rPr lang="ru-RU" sz="1800" dirty="0" err="1">
                <a:latin typeface="Times New Roman" pitchFamily="18" charset="0"/>
                <a:cs typeface="Times New Roman" pitchFamily="18" charset="0"/>
              </a:rPr>
              <a:t>холестерола</a:t>
            </a:r>
            <a:r>
              <a:rPr lang="ru-RU" sz="1800" dirty="0">
                <a:latin typeface="Times New Roman" pitchFamily="18" charset="0"/>
                <a:cs typeface="Times New Roman" pitchFamily="18" charset="0"/>
              </a:rPr>
              <a:t> в крови (</a:t>
            </a:r>
            <a:r>
              <a:rPr lang="ru-RU" sz="1800" dirty="0" err="1">
                <a:latin typeface="Times New Roman" pitchFamily="18" charset="0"/>
                <a:cs typeface="Times New Roman" pitchFamily="18" charset="0"/>
              </a:rPr>
              <a:t>гиперхолестеролемия</a:t>
            </a:r>
            <a:r>
              <a:rPr lang="ru-RU" sz="1800" dirty="0">
                <a:latin typeface="Times New Roman" pitchFamily="18" charset="0"/>
                <a:cs typeface="Times New Roman" pitchFamily="18" charset="0"/>
              </a:rPr>
              <a:t>) наблюдается при атеросклерозе, сахарном диабете, микседеме, </a:t>
            </a:r>
            <a:r>
              <a:rPr lang="ru-RU" sz="1800" dirty="0" err="1">
                <a:latin typeface="Times New Roman" pitchFamily="18" charset="0"/>
                <a:cs typeface="Times New Roman" pitchFamily="18" charset="0"/>
              </a:rPr>
              <a:t>желчно-каменной</a:t>
            </a:r>
            <a:r>
              <a:rPr lang="ru-RU" sz="1800" dirty="0">
                <a:latin typeface="Times New Roman" pitchFamily="18" charset="0"/>
                <a:cs typeface="Times New Roman" pitchFamily="18" charset="0"/>
              </a:rPr>
              <a:t> болезни. Снижение уровня </a:t>
            </a:r>
            <a:r>
              <a:rPr lang="ru-RU" sz="1800" dirty="0" err="1">
                <a:latin typeface="Times New Roman" pitchFamily="18" charset="0"/>
                <a:cs typeface="Times New Roman" pitchFamily="18" charset="0"/>
              </a:rPr>
              <a:t>холестерола</a:t>
            </a:r>
            <a:r>
              <a:rPr lang="ru-RU" sz="1800" dirty="0">
                <a:latin typeface="Times New Roman" pitchFamily="18" charset="0"/>
                <a:cs typeface="Times New Roman" pitchFamily="18" charset="0"/>
              </a:rPr>
              <a:t> в крови (</a:t>
            </a:r>
            <a:r>
              <a:rPr lang="ru-RU" sz="1800" dirty="0" err="1">
                <a:latin typeface="Times New Roman" pitchFamily="18" charset="0"/>
                <a:cs typeface="Times New Roman" pitchFamily="18" charset="0"/>
              </a:rPr>
              <a:t>гипохолестеролемия</a:t>
            </a:r>
            <a:r>
              <a:rPr lang="ru-RU" sz="1800" dirty="0">
                <a:latin typeface="Times New Roman" pitchFamily="18" charset="0"/>
                <a:cs typeface="Times New Roman" pitchFamily="18" charset="0"/>
              </a:rPr>
              <a:t>) обнаруживается при гипертиреозе, циррозе печени, заболеваниях кишечника, голодании, при приёме желчегонных препаратов.</a:t>
            </a:r>
          </a:p>
          <a:p>
            <a:pPr algn="just">
              <a:buNone/>
            </a:pPr>
            <a:r>
              <a:rPr lang="ru-RU" sz="1800" dirty="0">
                <a:latin typeface="Times New Roman" pitchFamily="18" charset="0"/>
                <a:cs typeface="Times New Roman" pitchFamily="18" charset="0"/>
              </a:rPr>
              <a:t>•Свободные жирные кислоты (СЖК) используются тканями и органами в качестве энергетического материала. Содержание СЖК в крови повышается при голодании, сахарном диабете, после введения адреналина и </a:t>
            </a:r>
            <a:r>
              <a:rPr lang="ru-RU" sz="1800" dirty="0" err="1">
                <a:latin typeface="Times New Roman" pitchFamily="18" charset="0"/>
                <a:cs typeface="Times New Roman" pitchFamily="18" charset="0"/>
              </a:rPr>
              <a:t>глюкокортикоидов</a:t>
            </a:r>
            <a:r>
              <a:rPr lang="ru-RU" sz="1800" dirty="0">
                <a:latin typeface="Times New Roman" pitchFamily="18" charset="0"/>
                <a:cs typeface="Times New Roman" pitchFamily="18" charset="0"/>
              </a:rPr>
              <a:t>; снижается при гипотиреозе, после введения инсулина.</a:t>
            </a:r>
          </a:p>
          <a:p>
            <a:pPr algn="just">
              <a:buNone/>
            </a:pPr>
            <a:r>
              <a:rPr lang="ru-RU" sz="1800" dirty="0">
                <a:latin typeface="Times New Roman" pitchFamily="18" charset="0"/>
                <a:cs typeface="Times New Roman" pitchFamily="18" charset="0"/>
              </a:rPr>
              <a:t>•Кетоновые тела. К кетоновым телам относятся ацетоацетат,</a:t>
            </a:r>
            <a:r>
              <a:rPr lang="ru-RU" sz="1800" dirty="0" err="1">
                <a:latin typeface="Times New Roman" pitchFamily="18" charset="0"/>
                <a:cs typeface="Times New Roman" pitchFamily="18" charset="0"/>
              </a:rPr>
              <a:t>β-гидроксибутират</a:t>
            </a:r>
            <a:r>
              <a:rPr lang="ru-RU" sz="1800" dirty="0">
                <a:latin typeface="Times New Roman" pitchFamily="18" charset="0"/>
                <a:cs typeface="Times New Roman" pitchFamily="18" charset="0"/>
              </a:rPr>
              <a:t>, ацетон - продукты неполного окисления жирных кислот. Содержание кетоновых тел в крови повышается (</a:t>
            </a:r>
            <a:r>
              <a:rPr lang="ru-RU" sz="1800" dirty="0" err="1">
                <a:latin typeface="Times New Roman" pitchFamily="18" charset="0"/>
                <a:cs typeface="Times New Roman" pitchFamily="18" charset="0"/>
              </a:rPr>
              <a:t>гиперкетонемия</a:t>
            </a:r>
            <a:r>
              <a:rPr lang="ru-RU" sz="1800" dirty="0">
                <a:latin typeface="Times New Roman" pitchFamily="18" charset="0"/>
                <a:cs typeface="Times New Roman" pitchFamily="18" charset="0"/>
              </a:rPr>
              <a:t>) при голодании, лихорадке, сахарном диабете.</a:t>
            </a:r>
          </a:p>
          <a:p>
            <a:pPr algn="just">
              <a:buNone/>
            </a:pPr>
            <a:r>
              <a:rPr lang="ru-RU" sz="1800" dirty="0">
                <a:latin typeface="Times New Roman" pitchFamily="18" charset="0"/>
                <a:cs typeface="Times New Roman" pitchFamily="18" charset="0"/>
              </a:rPr>
              <a:t>•Молочная кислота (</a:t>
            </a:r>
            <a:r>
              <a:rPr lang="ru-RU" sz="1800" dirty="0" err="1">
                <a:latin typeface="Times New Roman" pitchFamily="18" charset="0"/>
                <a:cs typeface="Times New Roman" pitchFamily="18" charset="0"/>
              </a:rPr>
              <a:t>лактат</a:t>
            </a:r>
            <a:r>
              <a:rPr lang="ru-RU" sz="1800" dirty="0">
                <a:latin typeface="Times New Roman" pitchFamily="18" charset="0"/>
                <a:cs typeface="Times New Roman" pitchFamily="18" charset="0"/>
              </a:rPr>
              <a:t>) - конечный продукт анаэробного окисления углеводов. Содержание её в крови повышается при гипоксии (физические нагрузки, заболевания лёгких, сердца, крови).</a:t>
            </a:r>
          </a:p>
          <a:p>
            <a:pPr algn="just">
              <a:buNone/>
            </a:pPr>
            <a:r>
              <a:rPr lang="ru-RU" sz="1800" dirty="0">
                <a:latin typeface="Times New Roman" pitchFamily="18" charset="0"/>
                <a:cs typeface="Times New Roman" pitchFamily="18" charset="0"/>
              </a:rPr>
              <a:t>•	Пировиноградная кислота (</a:t>
            </a:r>
            <a:r>
              <a:rPr lang="ru-RU" sz="1800" dirty="0" err="1">
                <a:latin typeface="Times New Roman" pitchFamily="18" charset="0"/>
                <a:cs typeface="Times New Roman" pitchFamily="18" charset="0"/>
              </a:rPr>
              <a:t>пируват</a:t>
            </a:r>
            <a:r>
              <a:rPr lang="ru-RU" sz="1800" dirty="0">
                <a:latin typeface="Times New Roman" pitchFamily="18" charset="0"/>
                <a:cs typeface="Times New Roman" pitchFamily="18" charset="0"/>
              </a:rPr>
              <a:t>) – промежуточный продукт катаболизма углеводов и некоторых аминокислот. Наиболее резкое повышение содержания пировиноградной кислоты в крови отмечается при мышечной работе и недостаточности витамина В1.</a:t>
            </a:r>
          </a:p>
          <a:p>
            <a:endParaRPr lang="ru-RU" sz="1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8609" name="Picture 1"/>
          <p:cNvPicPr>
            <a:picLocks noChangeAspect="1" noChangeArrowheads="1"/>
          </p:cNvPicPr>
          <p:nvPr/>
        </p:nvPicPr>
        <p:blipFill>
          <a:blip r:embed="rId2" cstate="print"/>
          <a:srcRect/>
          <a:stretch>
            <a:fillRect/>
          </a:stretch>
        </p:blipFill>
        <p:spPr bwMode="auto">
          <a:xfrm>
            <a:off x="0" y="260647"/>
            <a:ext cx="8388424" cy="5616625"/>
          </a:xfrm>
          <a:prstGeom prst="rect">
            <a:avLst/>
          </a:prstGeom>
          <a:noFill/>
        </p:spPr>
      </p:pic>
      <p:sp>
        <p:nvSpPr>
          <p:cNvPr id="68611" name="Rectangle 3"/>
          <p:cNvSpPr>
            <a:spLocks noChangeArrowheads="1"/>
          </p:cNvSpPr>
          <p:nvPr/>
        </p:nvSpPr>
        <p:spPr bwMode="auto">
          <a:xfrm>
            <a:off x="251520" y="5920049"/>
            <a:ext cx="82809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Рисунок.</a:t>
            </a:r>
            <a:r>
              <a:rPr kumimoji="0" lang="ru-RU" sz="20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Безазотистые</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органические вещества плазмы крови</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Состав</a:t>
            </a:r>
          </a:p>
        </p:txBody>
      </p:sp>
      <p:sp>
        <p:nvSpPr>
          <p:cNvPr id="3" name="Содержимое 2"/>
          <p:cNvSpPr>
            <a:spLocks noGrp="1"/>
          </p:cNvSpPr>
          <p:nvPr>
            <p:ph idx="1"/>
          </p:nvPr>
        </p:nvSpPr>
        <p:spPr>
          <a:xfrm>
            <a:off x="2411760" y="0"/>
            <a:ext cx="5976664" cy="2780928"/>
          </a:xfrm>
        </p:spPr>
        <p:txBody>
          <a:bodyPr/>
          <a:lstStyle/>
          <a:p>
            <a:pPr marL="571500" indent="-457200">
              <a:buFont typeface="+mj-lt"/>
              <a:buAutoNum type="arabicPeriod"/>
            </a:pPr>
            <a:r>
              <a:rPr lang="ru-RU" dirty="0">
                <a:solidFill>
                  <a:srgbClr val="FF0000"/>
                </a:solidFill>
              </a:rPr>
              <a:t>Плазма</a:t>
            </a:r>
            <a:r>
              <a:rPr lang="ru-RU" dirty="0"/>
              <a:t> – раствор белков, электролитов, моносахаридов, азотсодержащих соединений, липидов.</a:t>
            </a:r>
          </a:p>
          <a:p>
            <a:pPr marL="571500" indent="-457200">
              <a:buFont typeface="+mj-lt"/>
              <a:buAutoNum type="arabicPeriod"/>
            </a:pPr>
            <a:r>
              <a:rPr lang="ru-RU" dirty="0">
                <a:solidFill>
                  <a:srgbClr val="FF0000"/>
                </a:solidFill>
              </a:rPr>
              <a:t>Форменные элементы:</a:t>
            </a:r>
          </a:p>
          <a:p>
            <a:pPr marL="571500" indent="-457200"/>
            <a:r>
              <a:rPr lang="ru-RU" dirty="0"/>
              <a:t>Эритроциты</a:t>
            </a:r>
          </a:p>
          <a:p>
            <a:pPr marL="571500" indent="-457200"/>
            <a:r>
              <a:rPr lang="ru-RU" dirty="0"/>
              <a:t>Тромбоциты</a:t>
            </a:r>
          </a:p>
          <a:p>
            <a:pPr marL="571500" indent="-457200"/>
            <a:r>
              <a:rPr lang="ru-RU" dirty="0"/>
              <a:t>Лейкоциты</a:t>
            </a:r>
          </a:p>
        </p:txBody>
      </p:sp>
      <p:pic>
        <p:nvPicPr>
          <p:cNvPr id="1026" name="Picture 2" descr="http://school.xvatit.com:8080/images/thumb/9/99/Bior8_17_4.jpg/800px-Bior8_17_4.jpg"/>
          <p:cNvPicPr>
            <a:picLocks noChangeAspect="1" noChangeArrowheads="1"/>
          </p:cNvPicPr>
          <p:nvPr/>
        </p:nvPicPr>
        <p:blipFill>
          <a:blip r:embed="rId2" cstate="print"/>
          <a:srcRect/>
          <a:stretch>
            <a:fillRect/>
          </a:stretch>
        </p:blipFill>
        <p:spPr bwMode="auto">
          <a:xfrm>
            <a:off x="0" y="2799184"/>
            <a:ext cx="8316416" cy="4058816"/>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Ферменты плазмы крови</a:t>
            </a:r>
            <a:r>
              <a:rPr lang="ru-RU" dirty="0"/>
              <a:t>. </a:t>
            </a:r>
          </a:p>
        </p:txBody>
      </p:sp>
      <p:sp>
        <p:nvSpPr>
          <p:cNvPr id="3" name="Содержимое 2"/>
          <p:cNvSpPr>
            <a:spLocks noGrp="1"/>
          </p:cNvSpPr>
          <p:nvPr>
            <p:ph idx="1"/>
          </p:nvPr>
        </p:nvSpPr>
        <p:spPr/>
        <p:txBody>
          <a:bodyPr>
            <a:normAutofit fontScale="92500" lnSpcReduction="10000"/>
          </a:bodyPr>
          <a:lstStyle/>
          <a:p>
            <a:pPr>
              <a:buNone/>
            </a:pPr>
            <a:r>
              <a:rPr lang="ru-RU" dirty="0"/>
              <a:t>Все ферменты, содержащиеся в плазме крови, можно разделить на три группы:</a:t>
            </a:r>
          </a:p>
          <a:p>
            <a:pPr>
              <a:buNone/>
            </a:pPr>
            <a:r>
              <a:rPr lang="ru-RU" dirty="0"/>
              <a:t>1.секреторные ферменты - синтезируются в печени, выделяются в кровь, где выполняют свою функцию (например, факторы свёртывания крови);</a:t>
            </a:r>
          </a:p>
          <a:p>
            <a:pPr>
              <a:buNone/>
            </a:pPr>
            <a:r>
              <a:rPr lang="ru-RU" dirty="0"/>
              <a:t>2.экскреторные ферменты - синтезируются в печени, в норме выделяются с желчью (например, щелочная фосфатаза), их содержание и активность в плазме крови возрастает при нарушении оттока желчи;</a:t>
            </a:r>
          </a:p>
          <a:p>
            <a:pPr>
              <a:buNone/>
            </a:pPr>
            <a:r>
              <a:rPr lang="ru-RU" dirty="0"/>
              <a:t>3.индикаторные ферменты - синтезируются в различных тканях и попадают в кровь при разрушении клеток этих тканей. В разных клетках преобладают различные ферменты, поэтому при повреждении того или иного органа в крови появляются характерные для него ферменты. Это может быть использовано в диагностике заболеваний.</a:t>
            </a:r>
          </a:p>
          <a:p>
            <a:endParaRPr lang="ru-RU"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7620000" cy="6068144"/>
          </a:xfrm>
        </p:spPr>
        <p:txBody>
          <a:bodyPr/>
          <a:lstStyle/>
          <a:p>
            <a:pPr>
              <a:buNone/>
            </a:pPr>
            <a:r>
              <a:rPr lang="ru-RU" dirty="0"/>
              <a:t>Например, при повреждении клеток печени (гепатит) в крови возрастает активность </a:t>
            </a:r>
            <a:r>
              <a:rPr lang="ru-RU" dirty="0" err="1"/>
              <a:t>аланинаминотраноферазы</a:t>
            </a:r>
            <a:r>
              <a:rPr lang="ru-RU" dirty="0"/>
              <a:t> (АЛТ), </a:t>
            </a:r>
            <a:r>
              <a:rPr lang="ru-RU" dirty="0" err="1"/>
              <a:t>аспартатаминотрансферазы</a:t>
            </a:r>
            <a:r>
              <a:rPr lang="ru-RU" dirty="0"/>
              <a:t> (ACT), изофермента </a:t>
            </a:r>
            <a:r>
              <a:rPr lang="ru-RU" dirty="0" err="1"/>
              <a:t>лактатдегидрогеназы</a:t>
            </a:r>
            <a:r>
              <a:rPr lang="ru-RU" dirty="0"/>
              <a:t> ЛДГ5, </a:t>
            </a:r>
            <a:r>
              <a:rPr lang="ru-RU" dirty="0" err="1"/>
              <a:t>глутаматдегидрогеназы</a:t>
            </a:r>
            <a:r>
              <a:rPr lang="ru-RU" dirty="0"/>
              <a:t>, </a:t>
            </a:r>
            <a:r>
              <a:rPr lang="ru-RU" dirty="0" err="1"/>
              <a:t>орнитинкарбамоилтрансферазы</a:t>
            </a:r>
            <a:r>
              <a:rPr lang="ru-RU" dirty="0"/>
              <a:t>.</a:t>
            </a:r>
          </a:p>
          <a:p>
            <a:pPr>
              <a:buNone/>
            </a:pPr>
            <a:r>
              <a:rPr lang="ru-RU" dirty="0"/>
              <a:t>При повреждении клеток миокарда (инфаркт) в крови возрастает активность </a:t>
            </a:r>
            <a:r>
              <a:rPr lang="ru-RU" dirty="0" err="1"/>
              <a:t>аспартатаминотрансферазы</a:t>
            </a:r>
            <a:r>
              <a:rPr lang="ru-RU" dirty="0"/>
              <a:t> (ACT), </a:t>
            </a:r>
            <a:r>
              <a:rPr lang="ru-RU" dirty="0" err="1"/>
              <a:t>иэофермента</a:t>
            </a:r>
            <a:r>
              <a:rPr lang="ru-RU" dirty="0"/>
              <a:t> </a:t>
            </a:r>
            <a:r>
              <a:rPr lang="ru-RU" dirty="0" err="1"/>
              <a:t>лактатдегидрогеназы</a:t>
            </a:r>
            <a:r>
              <a:rPr lang="ru-RU" dirty="0"/>
              <a:t> ЛДГ1, изофермента </a:t>
            </a:r>
            <a:r>
              <a:rPr lang="ru-RU" dirty="0" err="1"/>
              <a:t>креатинкиназы</a:t>
            </a:r>
            <a:r>
              <a:rPr lang="ru-RU" dirty="0"/>
              <a:t> MB.</a:t>
            </a:r>
          </a:p>
          <a:p>
            <a:pPr>
              <a:buNone/>
            </a:pPr>
            <a:r>
              <a:rPr lang="ru-RU" dirty="0"/>
              <a:t>При повреждении клеток поджелудочной железы (панкреатит) в крови возрастает активность трипсина, </a:t>
            </a:r>
            <a:r>
              <a:rPr lang="ru-RU" dirty="0" err="1"/>
              <a:t>α-амилазы, </a:t>
            </a:r>
            <a:r>
              <a:rPr lang="ru-RU" dirty="0"/>
              <a:t>липазы.</a:t>
            </a:r>
          </a:p>
          <a:p>
            <a:pPr>
              <a:buNone/>
            </a:pPr>
            <a:r>
              <a:rPr lang="ru-RU" dirty="0"/>
              <a:t> </a:t>
            </a:r>
          </a:p>
          <a:p>
            <a:endParaRPr lang="ru-RU"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Буферные системы крови</a:t>
            </a:r>
            <a:r>
              <a:rPr lang="ru-RU" dirty="0"/>
              <a:t>.</a:t>
            </a:r>
          </a:p>
        </p:txBody>
      </p:sp>
      <p:sp>
        <p:nvSpPr>
          <p:cNvPr id="3" name="Содержимое 2"/>
          <p:cNvSpPr>
            <a:spLocks noGrp="1"/>
          </p:cNvSpPr>
          <p:nvPr>
            <p:ph idx="1"/>
          </p:nvPr>
        </p:nvSpPr>
        <p:spPr/>
        <p:txBody>
          <a:bodyPr>
            <a:normAutofit fontScale="92500" lnSpcReduction="20000"/>
          </a:bodyPr>
          <a:lstStyle/>
          <a:p>
            <a:pPr>
              <a:buNone/>
            </a:pPr>
            <a:r>
              <a:rPr lang="ru-RU" dirty="0"/>
              <a:t>Буферные системы организма состоят из слабых кислот и их солей с сильными основаниями. Каждая буферная система характеризуется двумя показателями:</a:t>
            </a:r>
          </a:p>
          <a:p>
            <a:pPr>
              <a:buNone/>
            </a:pPr>
            <a:r>
              <a:rPr lang="ru-RU" dirty="0"/>
              <a:t>•</a:t>
            </a:r>
            <a:r>
              <a:rPr lang="ru-RU" dirty="0" err="1"/>
              <a:t>рН</a:t>
            </a:r>
            <a:r>
              <a:rPr lang="ru-RU" dirty="0"/>
              <a:t> буфера (зависит от соотношения компонентов буфера);</a:t>
            </a:r>
          </a:p>
          <a:p>
            <a:pPr>
              <a:buNone/>
            </a:pPr>
            <a:r>
              <a:rPr lang="ru-RU" dirty="0"/>
              <a:t>•буферная ёмкость, то есть количество сильного основания или кислоты, которое нужно прибавить к буферному раствору для изменения </a:t>
            </a:r>
            <a:r>
              <a:rPr lang="ru-RU" dirty="0" err="1"/>
              <a:t>рН</a:t>
            </a:r>
            <a:r>
              <a:rPr lang="ru-RU" dirty="0"/>
              <a:t> на единицу (зависит от абсолютных концентраций компонентов буфера).</a:t>
            </a:r>
          </a:p>
          <a:p>
            <a:pPr>
              <a:buNone/>
            </a:pPr>
            <a:r>
              <a:rPr lang="ru-RU" dirty="0"/>
              <a:t>Различают следующие буферные системы крови:</a:t>
            </a:r>
          </a:p>
          <a:p>
            <a:pPr>
              <a:buNone/>
            </a:pPr>
            <a:r>
              <a:rPr lang="ru-RU" dirty="0"/>
              <a:t>•бикарбонатная (H2CO3/NaHCO3);</a:t>
            </a:r>
          </a:p>
          <a:p>
            <a:pPr>
              <a:buNone/>
            </a:pPr>
            <a:r>
              <a:rPr lang="ru-RU" dirty="0"/>
              <a:t>•фосфатная (NaH2PO4/Na2HPO4);</a:t>
            </a:r>
          </a:p>
          <a:p>
            <a:pPr>
              <a:buNone/>
            </a:pPr>
            <a:r>
              <a:rPr lang="ru-RU" dirty="0"/>
              <a:t>•гемоглобиновая (</a:t>
            </a:r>
            <a:r>
              <a:rPr lang="ru-RU" dirty="0" err="1"/>
              <a:t>дезоксигемоглобин</a:t>
            </a:r>
            <a:r>
              <a:rPr lang="ru-RU" dirty="0"/>
              <a:t> в качестве слабой кислоты/ калиевая соль оксигемоглобина);</a:t>
            </a:r>
          </a:p>
          <a:p>
            <a:pPr>
              <a:buNone/>
            </a:pPr>
            <a:r>
              <a:rPr lang="ru-RU" dirty="0"/>
              <a:t>•белковая (действие её обусловлено амфотерностью белков). Бикарбонатная и тесно связанная с ней гемоглобиновая буферные системы составляют в совокупности более 80% буферной ёмкости крови.</a:t>
            </a:r>
          </a:p>
          <a:p>
            <a:endParaRPr lang="ru-RU"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7620000" cy="6140152"/>
          </a:xfrm>
        </p:spPr>
        <p:txBody>
          <a:bodyPr>
            <a:normAutofit lnSpcReduction="10000"/>
          </a:bodyPr>
          <a:lstStyle/>
          <a:p>
            <a:pPr>
              <a:buNone/>
            </a:pPr>
            <a:r>
              <a:rPr lang="ru-RU" b="1" dirty="0"/>
              <a:t> Дыхательная регуляция КОС</a:t>
            </a:r>
            <a:r>
              <a:rPr lang="ru-RU" dirty="0"/>
              <a:t> осуществляется путём изменения интенсивности внешнего дыхания. При накоплении в крови СО2 и Н+ усиливается лёгочная вентиляция, что приводит к нормализации газового состава крови. Снижение концентрации углекислоты и Н+ вызывает уменьшение лёгочной вентиляции и нормализацию данных показателей.</a:t>
            </a:r>
          </a:p>
          <a:p>
            <a:pPr>
              <a:buNone/>
            </a:pPr>
            <a:r>
              <a:rPr lang="ru-RU" b="1" dirty="0"/>
              <a:t>Почечная регуляция КОС</a:t>
            </a:r>
            <a:r>
              <a:rPr lang="ru-RU" dirty="0"/>
              <a:t> осуществляется главным образом за счёт трёх механизмов:</a:t>
            </a:r>
          </a:p>
          <a:p>
            <a:pPr>
              <a:buNone/>
            </a:pPr>
            <a:r>
              <a:rPr lang="ru-RU" dirty="0"/>
              <a:t>•</a:t>
            </a:r>
            <a:r>
              <a:rPr lang="ru-RU" dirty="0" err="1"/>
              <a:t>реабсорбции</a:t>
            </a:r>
            <a:r>
              <a:rPr lang="ru-RU" dirty="0"/>
              <a:t> бикарбонатов (в клетках почечных канальцев из Н2О и СО2 образуется угольная кислота Н2СО3; она </a:t>
            </a:r>
            <a:r>
              <a:rPr lang="ru-RU" dirty="0" err="1"/>
              <a:t>диссоциирует</a:t>
            </a:r>
            <a:r>
              <a:rPr lang="ru-RU" dirty="0"/>
              <a:t>, Н+ выделяется в мочу, НСО3— </a:t>
            </a:r>
            <a:r>
              <a:rPr lang="ru-RU" dirty="0" err="1"/>
              <a:t>реабсорбируетоя</a:t>
            </a:r>
            <a:r>
              <a:rPr lang="ru-RU" dirty="0"/>
              <a:t> в кровь);</a:t>
            </a:r>
          </a:p>
          <a:p>
            <a:pPr>
              <a:buNone/>
            </a:pPr>
            <a:r>
              <a:rPr lang="ru-RU" dirty="0"/>
              <a:t>•</a:t>
            </a:r>
            <a:r>
              <a:rPr lang="ru-RU" dirty="0" err="1"/>
              <a:t>реабсорбции</a:t>
            </a:r>
            <a:r>
              <a:rPr lang="ru-RU" dirty="0"/>
              <a:t> </a:t>
            </a:r>
            <a:r>
              <a:rPr lang="ru-RU" dirty="0" err="1"/>
              <a:t>Na+</a:t>
            </a:r>
            <a:r>
              <a:rPr lang="ru-RU" dirty="0"/>
              <a:t> из клубочкового фильтрата в обмен на Н+ (при этом Na2HPO4 в фильтрате переходит в NaH2PO4 и увеличивается кислотность мочи);</a:t>
            </a:r>
          </a:p>
          <a:p>
            <a:pPr>
              <a:buNone/>
            </a:pPr>
            <a:r>
              <a:rPr lang="ru-RU" dirty="0"/>
              <a:t>•секреции NH4+ (при гидролизе </a:t>
            </a:r>
            <a:r>
              <a:rPr lang="ru-RU" dirty="0" err="1"/>
              <a:t>глутамина</a:t>
            </a:r>
            <a:r>
              <a:rPr lang="ru-RU" dirty="0"/>
              <a:t> в клетках канальцев образуется NH3; он взаимодействует с H+, образуются ионы NH4+, которые выводятся с мочой.</a:t>
            </a:r>
          </a:p>
          <a:p>
            <a:endParaRPr lang="ru-RU"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Лабораторные показатели КОС крови</a:t>
            </a:r>
            <a:r>
              <a:rPr lang="ru-RU" dirty="0"/>
              <a:t>.</a:t>
            </a:r>
          </a:p>
        </p:txBody>
      </p:sp>
      <p:sp>
        <p:nvSpPr>
          <p:cNvPr id="3" name="Содержимое 2"/>
          <p:cNvSpPr>
            <a:spLocks noGrp="1"/>
          </p:cNvSpPr>
          <p:nvPr>
            <p:ph idx="1"/>
          </p:nvPr>
        </p:nvSpPr>
        <p:spPr/>
        <p:txBody>
          <a:bodyPr>
            <a:normAutofit fontScale="92500" lnSpcReduction="10000"/>
          </a:bodyPr>
          <a:lstStyle/>
          <a:p>
            <a:pPr>
              <a:buNone/>
            </a:pPr>
            <a:r>
              <a:rPr lang="ru-RU" dirty="0"/>
              <a:t>-</a:t>
            </a:r>
            <a:r>
              <a:rPr lang="ru-RU" dirty="0" err="1"/>
              <a:t>рН</a:t>
            </a:r>
            <a:r>
              <a:rPr lang="ru-RU" dirty="0"/>
              <a:t> - показатель водородных ионов плазмы крови. Интегральный </a:t>
            </a:r>
            <a:r>
              <a:rPr lang="ru-RU" dirty="0" err="1"/>
              <a:t>показатель,отражающий</a:t>
            </a:r>
            <a:r>
              <a:rPr lang="ru-RU" dirty="0"/>
              <a:t> состояние буферных систем и физиологические механизмы компенсации. Нормальный диапазон - 7,35-7,45;</a:t>
            </a:r>
          </a:p>
          <a:p>
            <a:pPr>
              <a:buNone/>
            </a:pPr>
            <a:r>
              <a:rPr lang="ru-RU" dirty="0"/>
              <a:t>-рСО2 - показатель парциального напряжения СО2 в крови. Отражает </a:t>
            </a:r>
            <a:r>
              <a:rPr lang="ru-RU" dirty="0" err="1"/>
              <a:t>функцио-нальное</a:t>
            </a:r>
            <a:r>
              <a:rPr lang="ru-RU" dirty="0"/>
              <a:t> состояние системы дыхания. Нормальный диапазон - 40 ± 5 мм </a:t>
            </a:r>
            <a:r>
              <a:rPr lang="ru-RU" dirty="0" err="1"/>
              <a:t>Hg</a:t>
            </a:r>
            <a:r>
              <a:rPr lang="ru-RU" dirty="0"/>
              <a:t>;</a:t>
            </a:r>
          </a:p>
          <a:p>
            <a:pPr>
              <a:buNone/>
            </a:pPr>
            <a:r>
              <a:rPr lang="ru-RU" dirty="0"/>
              <a:t>-АВ (</a:t>
            </a:r>
            <a:r>
              <a:rPr lang="ru-RU" dirty="0" err="1"/>
              <a:t>actual</a:t>
            </a:r>
            <a:r>
              <a:rPr lang="ru-RU" dirty="0"/>
              <a:t> </a:t>
            </a:r>
            <a:r>
              <a:rPr lang="ru-RU" dirty="0" err="1"/>
              <a:t>bicarbonate</a:t>
            </a:r>
            <a:r>
              <a:rPr lang="ru-RU" dirty="0"/>
              <a:t>) - истинные бикарбонаты плазмы, то есть содержание ионов НСО3" в крови, взятой у данного больного в конкретных условиях. Нормальный диапазон АВ - 19-25 </a:t>
            </a:r>
            <a:r>
              <a:rPr lang="ru-RU" dirty="0" err="1"/>
              <a:t>ммоль</a:t>
            </a:r>
            <a:r>
              <a:rPr lang="ru-RU" dirty="0"/>
              <a:t>/л;</a:t>
            </a:r>
          </a:p>
          <a:p>
            <a:pPr>
              <a:buNone/>
            </a:pPr>
            <a:r>
              <a:rPr lang="ru-RU" dirty="0"/>
              <a:t>-SB (</a:t>
            </a:r>
            <a:r>
              <a:rPr lang="ru-RU" dirty="0" err="1"/>
              <a:t>standart</a:t>
            </a:r>
            <a:r>
              <a:rPr lang="ru-RU" dirty="0"/>
              <a:t> </a:t>
            </a:r>
            <a:r>
              <a:rPr lang="ru-RU" dirty="0" err="1"/>
              <a:t>bicarbonate</a:t>
            </a:r>
            <a:r>
              <a:rPr lang="ru-RU" dirty="0"/>
              <a:t>) - стандартные бикарбонаты плазмы крови. </a:t>
            </a:r>
            <a:r>
              <a:rPr lang="ru-RU" dirty="0" err="1"/>
              <a:t>Содер-жание</a:t>
            </a:r>
            <a:r>
              <a:rPr lang="ru-RU" dirty="0"/>
              <a:t> бикарбоната у данного пациента, определяемое в стандартных </a:t>
            </a:r>
            <a:r>
              <a:rPr lang="ru-RU" dirty="0" err="1"/>
              <a:t>усло¬виях</a:t>
            </a:r>
            <a:r>
              <a:rPr lang="ru-RU" dirty="0"/>
              <a:t> (рСО2 = 40 мм </a:t>
            </a:r>
            <a:r>
              <a:rPr lang="ru-RU" dirty="0" err="1"/>
              <a:t>Hg</a:t>
            </a:r>
            <a:r>
              <a:rPr lang="ru-RU" dirty="0"/>
              <a:t>, HbO2 = 100%, </a:t>
            </a:r>
            <a:r>
              <a:rPr lang="ru-RU" dirty="0" err="1"/>
              <a:t>t°</a:t>
            </a:r>
            <a:r>
              <a:rPr lang="ru-RU" dirty="0"/>
              <a:t> = 37 °С). Нормальный диапазон -20-26 </a:t>
            </a:r>
            <a:r>
              <a:rPr lang="ru-RU" dirty="0" err="1"/>
              <a:t>ммоль</a:t>
            </a:r>
            <a:r>
              <a:rPr lang="ru-RU" dirty="0"/>
              <a:t>/л</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0"/>
            <a:ext cx="7620000" cy="6400800"/>
          </a:xfrm>
        </p:spPr>
        <p:txBody>
          <a:bodyPr>
            <a:normAutofit fontScale="92500"/>
          </a:bodyPr>
          <a:lstStyle/>
          <a:p>
            <a:pPr>
              <a:buNone/>
            </a:pPr>
            <a:r>
              <a:rPr lang="ru-RU" dirty="0"/>
              <a:t>-ВВ (</a:t>
            </a:r>
            <a:r>
              <a:rPr lang="ru-RU" dirty="0" err="1"/>
              <a:t>buffer</a:t>
            </a:r>
            <a:r>
              <a:rPr lang="ru-RU" dirty="0"/>
              <a:t> </a:t>
            </a:r>
            <a:r>
              <a:rPr lang="ru-RU" dirty="0" err="1"/>
              <a:t>base</a:t>
            </a:r>
            <a:r>
              <a:rPr lang="ru-RU" dirty="0"/>
              <a:t>) - буферные основания плазмы, то есть сумма всех основных компонентов бикарбонатной, фосфатной, белковой, гемоглобиновой систем. Нормальный диапазон ВВ - 44-52 </a:t>
            </a:r>
            <a:r>
              <a:rPr lang="ru-RU" dirty="0" err="1"/>
              <a:t>ммоль</a:t>
            </a:r>
            <a:r>
              <a:rPr lang="ru-RU" dirty="0"/>
              <a:t>/л;</a:t>
            </a:r>
          </a:p>
          <a:p>
            <a:pPr>
              <a:buNone/>
            </a:pPr>
            <a:r>
              <a:rPr lang="ru-RU" dirty="0"/>
              <a:t>-BE (</a:t>
            </a:r>
            <a:r>
              <a:rPr lang="ru-RU" dirty="0" err="1"/>
              <a:t>base</a:t>
            </a:r>
            <a:r>
              <a:rPr lang="ru-RU" dirty="0"/>
              <a:t> </a:t>
            </a:r>
            <a:r>
              <a:rPr lang="ru-RU" dirty="0" err="1"/>
              <a:t>exsecc</a:t>
            </a:r>
            <a:r>
              <a:rPr lang="ru-RU" dirty="0"/>
              <a:t>) - сдвиг буферных оснований, отражающий изменения </a:t>
            </a:r>
            <a:r>
              <a:rPr lang="ru-RU" dirty="0" err="1"/>
              <a:t>содер-жания</a:t>
            </a:r>
            <a:r>
              <a:rPr lang="ru-RU" dirty="0"/>
              <a:t> буферных оснований крови по сравнению с нормальным для данного больного NBB. Нормальный диапазон - ±2,3 </a:t>
            </a:r>
            <a:r>
              <a:rPr lang="ru-RU" dirty="0" err="1"/>
              <a:t>ммоль</a:t>
            </a:r>
            <a:r>
              <a:rPr lang="ru-RU" dirty="0"/>
              <a:t>/л;</a:t>
            </a:r>
          </a:p>
          <a:p>
            <a:pPr>
              <a:buNone/>
            </a:pPr>
            <a:r>
              <a:rPr lang="ru-RU" dirty="0"/>
              <a:t>-NBB - сумма всех основных компонентов буферных систем крови больного, но оцениваемая в стандартных условиях (</a:t>
            </a:r>
            <a:r>
              <a:rPr lang="ru-RU" dirty="0" err="1"/>
              <a:t>рН</a:t>
            </a:r>
            <a:r>
              <a:rPr lang="ru-RU" dirty="0"/>
              <a:t> = 7,38, рСО2 = 40 мм </a:t>
            </a:r>
            <a:r>
              <a:rPr lang="ru-RU" dirty="0" err="1"/>
              <a:t>Hg</a:t>
            </a:r>
            <a:r>
              <a:rPr lang="ru-RU" dirty="0"/>
              <a:t>, </a:t>
            </a:r>
            <a:r>
              <a:rPr lang="ru-RU" dirty="0" err="1"/>
              <a:t>t°</a:t>
            </a:r>
            <a:r>
              <a:rPr lang="ru-RU" dirty="0"/>
              <a:t> = 37 °С). </a:t>
            </a:r>
          </a:p>
          <a:p>
            <a:pPr>
              <a:buNone/>
            </a:pPr>
            <a:r>
              <a:rPr lang="ru-RU" dirty="0"/>
              <a:t>BE = ВВ - NBB. Следовательно, BE показывает, какое количество </a:t>
            </a:r>
            <a:r>
              <a:rPr lang="ru-RU" dirty="0" err="1"/>
              <a:t>миллимолей</a:t>
            </a:r>
            <a:r>
              <a:rPr lang="ru-RU" dirty="0"/>
              <a:t> НСО3~ следует добавить (или удалить), чтобы значение </a:t>
            </a:r>
            <a:r>
              <a:rPr lang="ru-RU" dirty="0" err="1"/>
              <a:t>рН</a:t>
            </a:r>
            <a:r>
              <a:rPr lang="ru-RU" dirty="0"/>
              <a:t> стало 7,4 (при </a:t>
            </a:r>
            <a:r>
              <a:rPr lang="ru-RU" dirty="0" err="1"/>
              <a:t>t°</a:t>
            </a:r>
            <a:r>
              <a:rPr lang="ru-RU" dirty="0"/>
              <a:t> = 37 °С). Положительное значение BE указывает на избыток оснований (или дефицит кислот), а отрицательное - на дефицит оснований (или избыток кислот);</a:t>
            </a:r>
          </a:p>
          <a:p>
            <a:pPr>
              <a:buNone/>
            </a:pPr>
            <a:r>
              <a:rPr lang="ru-RU" dirty="0" err="1"/>
              <a:t>рН</a:t>
            </a:r>
            <a:r>
              <a:rPr lang="ru-RU" dirty="0"/>
              <a:t> мочи - показатель водородных ионов мочи. Отражает функциональное состояние почек, интенсивность процессов </a:t>
            </a:r>
            <a:r>
              <a:rPr lang="ru-RU" dirty="0" err="1"/>
              <a:t>ацидо</a:t>
            </a:r>
            <a:r>
              <a:rPr lang="ru-RU" dirty="0"/>
              <a:t>- и </a:t>
            </a:r>
            <a:r>
              <a:rPr lang="ru-RU" dirty="0" err="1"/>
              <a:t>аммониогенеза</a:t>
            </a:r>
            <a:r>
              <a:rPr lang="ru-RU" dirty="0"/>
              <a:t>. Нормальный диапазон - 5,0-7,0.</a:t>
            </a:r>
          </a:p>
          <a:p>
            <a:endParaRPr lang="ru-RU"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7620000" cy="5996136"/>
          </a:xfrm>
        </p:spPr>
        <p:txBody>
          <a:bodyPr/>
          <a:lstStyle/>
          <a:p>
            <a:pPr>
              <a:buNone/>
            </a:pPr>
            <a:r>
              <a:rPr lang="ru-RU" dirty="0"/>
              <a:t>На практике при оценке кислотно-основного состояния необходимо учитывать, по крайней мере, три параметра: результирующее значение </a:t>
            </a:r>
            <a:r>
              <a:rPr lang="ru-RU" dirty="0" err="1"/>
              <a:t>рН</a:t>
            </a:r>
            <a:r>
              <a:rPr lang="ru-RU" dirty="0"/>
              <a:t>, респираторный компонент - рСО2 и метаболический компонент - концентрацию бикарбоната [HCO3i в форме АВ или SB. Нормативы и основные виды нарушений КОС представлены ниже.</a:t>
            </a:r>
          </a:p>
          <a:p>
            <a:pPr>
              <a:buNone/>
            </a:pPr>
            <a:r>
              <a:rPr lang="ru-RU" dirty="0"/>
              <a:t>Нормальные параметры КОС</a:t>
            </a:r>
          </a:p>
          <a:p>
            <a:pPr>
              <a:buNone/>
            </a:pPr>
            <a:r>
              <a:rPr lang="ru-RU" dirty="0" err="1"/>
              <a:t>рН</a:t>
            </a:r>
            <a:r>
              <a:rPr lang="ru-RU" dirty="0"/>
              <a:t> = 7,35-7,45</a:t>
            </a:r>
          </a:p>
          <a:p>
            <a:pPr>
              <a:buNone/>
            </a:pPr>
            <a:r>
              <a:rPr lang="ru-RU" dirty="0"/>
              <a:t>рСО2 = 35-45 мм </a:t>
            </a:r>
            <a:r>
              <a:rPr lang="ru-RU" dirty="0" err="1"/>
              <a:t>рт</a:t>
            </a:r>
            <a:r>
              <a:rPr lang="ru-RU" dirty="0"/>
              <a:t>. ст.</a:t>
            </a:r>
          </a:p>
          <a:p>
            <a:pPr>
              <a:buNone/>
            </a:pPr>
            <a:r>
              <a:rPr lang="ru-RU" dirty="0"/>
              <a:t>SB = 20-26 </a:t>
            </a:r>
            <a:r>
              <a:rPr lang="ru-RU" dirty="0" err="1"/>
              <a:t>ммоль</a:t>
            </a:r>
            <a:r>
              <a:rPr lang="ru-RU" dirty="0"/>
              <a:t>/л</a:t>
            </a:r>
          </a:p>
          <a:p>
            <a:pPr>
              <a:buNone/>
            </a:pPr>
            <a:r>
              <a:rPr lang="ru-RU" dirty="0"/>
              <a:t>ВВ = 44-52 </a:t>
            </a:r>
            <a:r>
              <a:rPr lang="ru-RU" dirty="0" err="1"/>
              <a:t>ммоль</a:t>
            </a:r>
            <a:r>
              <a:rPr lang="ru-RU" dirty="0"/>
              <a:t>/л</a:t>
            </a:r>
          </a:p>
          <a:p>
            <a:pPr>
              <a:buNone/>
            </a:pPr>
            <a:r>
              <a:rPr lang="ru-RU" dirty="0"/>
              <a:t>BE = ±2,5 </a:t>
            </a:r>
            <a:r>
              <a:rPr lang="ru-RU" dirty="0" err="1"/>
              <a:t>ммоль</a:t>
            </a:r>
            <a:r>
              <a:rPr lang="ru-RU" dirty="0"/>
              <a:t>/л</a:t>
            </a:r>
          </a:p>
          <a:p>
            <a:pPr>
              <a:buNone/>
            </a:pPr>
            <a:r>
              <a:rPr lang="ru-RU" dirty="0"/>
              <a:t>Параметры КОС взаимосвязаны закономерностями, выраженными уравнением </a:t>
            </a:r>
            <a:r>
              <a:rPr lang="ru-RU" dirty="0" err="1"/>
              <a:t>Гендерсона-Гассельбаха</a:t>
            </a:r>
            <a:r>
              <a:rPr lang="ru-RU" dirty="0"/>
              <a:t>, определяющим развитие вариантов нарушений КОС.</a:t>
            </a:r>
          </a:p>
          <a:p>
            <a:pPr>
              <a:buNone/>
            </a:pPr>
            <a:r>
              <a:rPr lang="ru-RU" dirty="0"/>
              <a:t> </a:t>
            </a:r>
          </a:p>
          <a:p>
            <a:endParaRPr lang="ru-RU"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Нарушения КОС крови</a:t>
            </a:r>
            <a:r>
              <a:rPr lang="ru-RU" dirty="0"/>
              <a:t>.</a:t>
            </a:r>
          </a:p>
        </p:txBody>
      </p:sp>
      <p:sp>
        <p:nvSpPr>
          <p:cNvPr id="3" name="Содержимое 2"/>
          <p:cNvSpPr>
            <a:spLocks noGrp="1"/>
          </p:cNvSpPr>
          <p:nvPr>
            <p:ph idx="1"/>
          </p:nvPr>
        </p:nvSpPr>
        <p:spPr/>
        <p:txBody>
          <a:bodyPr>
            <a:normAutofit fontScale="77500" lnSpcReduction="20000"/>
          </a:bodyPr>
          <a:lstStyle/>
          <a:p>
            <a:pPr>
              <a:buNone/>
            </a:pPr>
            <a:r>
              <a:rPr lang="ru-RU" dirty="0"/>
              <a:t>Известны четыре главные формы нарушений кислотно-основного состояния: </a:t>
            </a:r>
          </a:p>
          <a:p>
            <a:pPr>
              <a:buNone/>
            </a:pPr>
            <a:r>
              <a:rPr lang="ru-RU" b="1" dirty="0"/>
              <a:t>Ацидоз</a:t>
            </a:r>
            <a:r>
              <a:rPr lang="ru-RU" dirty="0"/>
              <a:t> - форма нарушения кислотно-щелочного равновесия в организме, характеризующаяся сдвигом отношений между анионами кислот и катионами оснований в сторону увеличения анионов. (</a:t>
            </a:r>
            <a:r>
              <a:rPr lang="ru-RU" b="1" dirty="0"/>
              <a:t>Снижение величины </a:t>
            </a:r>
            <a:r>
              <a:rPr lang="ru-RU" b="1" dirty="0" err="1"/>
              <a:t>рН</a:t>
            </a:r>
            <a:r>
              <a:rPr lang="ru-RU" b="1" dirty="0"/>
              <a:t> крови ниже 6,8 несовместимо с жизнью</a:t>
            </a:r>
            <a:r>
              <a:rPr lang="ru-RU" dirty="0"/>
              <a:t>).</a:t>
            </a:r>
          </a:p>
          <a:p>
            <a:pPr>
              <a:buNone/>
            </a:pPr>
            <a:r>
              <a:rPr lang="ru-RU" dirty="0"/>
              <a:t>Концентрация бикарбоната плазмы падает в результате действия следующих механизмов:</a:t>
            </a:r>
          </a:p>
          <a:p>
            <a:pPr>
              <a:buNone/>
            </a:pPr>
            <a:r>
              <a:rPr lang="ru-RU" dirty="0"/>
              <a:t>-повышения концентрации ионов водорода за счет нелетучих кислот (например, </a:t>
            </a:r>
            <a:r>
              <a:rPr lang="ru-RU" dirty="0" err="1"/>
              <a:t>кетоацидоз</a:t>
            </a:r>
            <a:r>
              <a:rPr lang="ru-RU" dirty="0"/>
              <a:t>, связанный с диабетом или алкоголизмом, </a:t>
            </a:r>
            <a:r>
              <a:rPr lang="ru-RU" dirty="0" err="1"/>
              <a:t>лактатацидоз</a:t>
            </a:r>
            <a:r>
              <a:rPr lang="ru-RU" dirty="0"/>
              <a:t>); </a:t>
            </a:r>
          </a:p>
          <a:p>
            <a:pPr>
              <a:buNone/>
            </a:pPr>
            <a:r>
              <a:rPr lang="ru-RU" dirty="0"/>
              <a:t>-потери оснований (например, тяжелая диарея, синдром </a:t>
            </a:r>
            <a:r>
              <a:rPr lang="ru-RU" dirty="0" err="1"/>
              <a:t>мальабсорбции</a:t>
            </a:r>
            <a:r>
              <a:rPr lang="ru-RU" dirty="0"/>
              <a:t>);</a:t>
            </a:r>
          </a:p>
          <a:p>
            <a:pPr>
              <a:buNone/>
            </a:pPr>
            <a:r>
              <a:rPr lang="ru-RU" dirty="0"/>
              <a:t>-снижения экскреции кислот почками (например, острая и хроническая почечная недостаточность). Снижение </a:t>
            </a:r>
            <a:r>
              <a:rPr lang="ru-RU" dirty="0" err="1"/>
              <a:t>рН</a:t>
            </a:r>
            <a:r>
              <a:rPr lang="ru-RU" dirty="0"/>
              <a:t> стимулирует дыхание. Организм стремится как можно быстрее компенсировать падение </a:t>
            </a:r>
            <a:r>
              <a:rPr lang="ru-RU" dirty="0" err="1"/>
              <a:t>рН</a:t>
            </a:r>
            <a:r>
              <a:rPr lang="ru-RU" dirty="0"/>
              <a:t>, что проявляется снижением уровня парциального давления углекислого газа в артериальной крови, которое может уменьшиться на 10-15 мм </a:t>
            </a:r>
            <a:r>
              <a:rPr lang="ru-RU" dirty="0" err="1"/>
              <a:t>рт</a:t>
            </a:r>
            <a:r>
              <a:rPr lang="ru-RU" dirty="0"/>
              <a:t>. ст. Наиболее важный </a:t>
            </a:r>
            <a:r>
              <a:rPr lang="ru-RU" dirty="0" err="1"/>
              <a:t>ме-ханизм</a:t>
            </a:r>
            <a:r>
              <a:rPr lang="ru-RU" dirty="0"/>
              <a:t>, с помощью которого организм избавляется от кислот - экскреция кислот почками. Однако скорость накопления нелетучих кислот может оказаться выше, чем способность буферных систем организма к их нейтрализации, компенсированию дыханием или выведению с мочой.</a:t>
            </a:r>
          </a:p>
          <a:p>
            <a:endParaRPr lang="ru-RU"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7620000" cy="6068144"/>
          </a:xfrm>
        </p:spPr>
        <p:txBody>
          <a:bodyPr/>
          <a:lstStyle/>
          <a:p>
            <a:pPr>
              <a:buNone/>
            </a:pPr>
            <a:r>
              <a:rPr lang="ru-RU" dirty="0"/>
              <a:t>•</a:t>
            </a:r>
            <a:r>
              <a:rPr lang="ru-RU" i="1" dirty="0"/>
              <a:t>метаболический ацидоз</a:t>
            </a:r>
            <a:r>
              <a:rPr lang="ru-RU" dirty="0"/>
              <a:t> - возникающий при нарушениях обмена веществ, сопровождающихся усиленным образованием, недостаточным окислением или связыванием нелетучих кислот (молочной, пировиноградной, ацетоуксусной, (3-ок-симасляной и др.)и  первичного снижения концентрации бикарбоната в плазме крови (уровень бикарбоната менее 24 </a:t>
            </a:r>
            <a:r>
              <a:rPr lang="ru-RU" dirty="0" err="1"/>
              <a:t>ммоль</a:t>
            </a:r>
            <a:r>
              <a:rPr lang="ru-RU" dirty="0"/>
              <a:t>/л и </a:t>
            </a:r>
            <a:r>
              <a:rPr lang="ru-RU" dirty="0" err="1"/>
              <a:t>рН</a:t>
            </a:r>
            <a:r>
              <a:rPr lang="ru-RU" dirty="0"/>
              <a:t> менее 7,40). Возникает при сахарном диабете и голодании (за счёт накопления кетоновых тел в крови), при гипоксии (за счёт накопления </a:t>
            </a:r>
            <a:r>
              <a:rPr lang="ru-RU" dirty="0" err="1"/>
              <a:t>лактата</a:t>
            </a:r>
            <a:r>
              <a:rPr lang="ru-RU" dirty="0"/>
              <a:t>). При этом нарушении снижается рСО2 и [НСО3-] крови, увеличивается экскреция NH4+ с мочой;</a:t>
            </a:r>
          </a:p>
          <a:p>
            <a:pPr>
              <a:buNone/>
            </a:pPr>
            <a:r>
              <a:rPr lang="ru-RU" dirty="0"/>
              <a:t>•</a:t>
            </a:r>
            <a:r>
              <a:rPr lang="ru-RU" i="1" dirty="0"/>
              <a:t>дыхательный ацидоз</a:t>
            </a:r>
            <a:r>
              <a:rPr lang="ru-RU" dirty="0"/>
              <a:t> - возникает при бронхите, пневмонии, бронхиальной астме (в результате задержки углекислоты в крови). При этом нарушении повышается рСО2 и [HCO3-] крови, увеличивается экскреция NH4+ с мочой;</a:t>
            </a:r>
          </a:p>
          <a:p>
            <a:endParaRPr lang="ru-RU"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7620000" cy="6068144"/>
          </a:xfrm>
        </p:spPr>
        <p:txBody>
          <a:bodyPr>
            <a:normAutofit fontScale="92500"/>
          </a:bodyPr>
          <a:lstStyle/>
          <a:p>
            <a:pPr>
              <a:buNone/>
            </a:pPr>
            <a:r>
              <a:rPr lang="ru-RU" b="1" dirty="0"/>
              <a:t>Алкалоз</a:t>
            </a:r>
            <a:r>
              <a:rPr lang="ru-RU" dirty="0"/>
              <a:t> - форма нарушения кислотно-щелочного равновесия (</a:t>
            </a:r>
            <a:r>
              <a:rPr lang="ru-RU" dirty="0" err="1"/>
              <a:t>кислотно-ос-новного</a:t>
            </a:r>
            <a:r>
              <a:rPr lang="ru-RU" dirty="0"/>
              <a:t> состояния) в организме, характеризующаяся сдвигом отношений между анионами кислот и катионами оснований крови в сторону увеличения катионов, </a:t>
            </a:r>
            <a:r>
              <a:rPr lang="ru-RU" dirty="0" err="1"/>
              <a:t>рН</a:t>
            </a:r>
            <a:r>
              <a:rPr lang="ru-RU" dirty="0"/>
              <a:t> крови при этом увеличивается (значение </a:t>
            </a:r>
            <a:r>
              <a:rPr lang="ru-RU" dirty="0" err="1"/>
              <a:t>рН</a:t>
            </a:r>
            <a:r>
              <a:rPr lang="ru-RU" dirty="0"/>
              <a:t> более 7,7 несовместимо с жизнью). Рассматривая причины возникновения алкалоза и механизмы компенсации сдвигов КОС, необходимо учитывать, что изменения концентрации Н+ в жидкостях и тканях организма наступают при потере кислот и накоплении оснований, если возмущающие факторы по своей интенсивности превосходят пределы возможностей гомеостатических систем. Причем на характер изменений КОС и его клинические проявления влияют длительность и интенсивность возмущающего фактора.</a:t>
            </a:r>
          </a:p>
          <a:p>
            <a:pPr>
              <a:buNone/>
            </a:pPr>
            <a:r>
              <a:rPr lang="ru-RU" dirty="0"/>
              <a:t>По степени компенсации алкалоз разделяют на: </a:t>
            </a:r>
          </a:p>
          <a:p>
            <a:pPr>
              <a:buNone/>
            </a:pPr>
            <a:r>
              <a:rPr lang="ru-RU" dirty="0"/>
              <a:t>-компенсированный - </a:t>
            </a:r>
            <a:r>
              <a:rPr lang="ru-RU" dirty="0" err="1"/>
              <a:t>рН</a:t>
            </a:r>
            <a:r>
              <a:rPr lang="ru-RU" dirty="0"/>
              <a:t> = 7,40 ± 7,04; </a:t>
            </a:r>
          </a:p>
          <a:p>
            <a:pPr>
              <a:buNone/>
            </a:pPr>
            <a:r>
              <a:rPr lang="ru-RU" dirty="0"/>
              <a:t>-</a:t>
            </a:r>
            <a:r>
              <a:rPr lang="ru-RU" dirty="0" err="1"/>
              <a:t>субкомпенсированный</a:t>
            </a:r>
            <a:r>
              <a:rPr lang="ru-RU" dirty="0"/>
              <a:t> - </a:t>
            </a:r>
            <a:r>
              <a:rPr lang="ru-RU" dirty="0" err="1"/>
              <a:t>рН</a:t>
            </a:r>
            <a:r>
              <a:rPr lang="ru-RU" dirty="0"/>
              <a:t> = 7,45-7,49;</a:t>
            </a:r>
          </a:p>
          <a:p>
            <a:pPr>
              <a:buNone/>
            </a:pPr>
            <a:r>
              <a:rPr lang="ru-RU" dirty="0"/>
              <a:t>-</a:t>
            </a:r>
            <a:r>
              <a:rPr lang="ru-RU" dirty="0" err="1"/>
              <a:t>декомпенсированный</a:t>
            </a:r>
            <a:r>
              <a:rPr lang="ru-RU" dirty="0"/>
              <a:t> - </a:t>
            </a:r>
            <a:r>
              <a:rPr lang="ru-RU" dirty="0" err="1"/>
              <a:t>рН</a:t>
            </a:r>
            <a:r>
              <a:rPr lang="ru-RU" dirty="0"/>
              <a:t> &gt; 7,50.</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1506" name="Picture 2" descr="http://www.doctorate.ru/wp-content/uploads/2013/08/blood-cel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48680"/>
            <a:ext cx="9144000" cy="5822055"/>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7620000" cy="6212160"/>
          </a:xfrm>
        </p:spPr>
        <p:txBody>
          <a:bodyPr/>
          <a:lstStyle/>
          <a:p>
            <a:pPr>
              <a:buNone/>
            </a:pPr>
            <a:r>
              <a:rPr lang="ru-RU" dirty="0"/>
              <a:t>•</a:t>
            </a:r>
            <a:r>
              <a:rPr lang="ru-RU" i="1" dirty="0"/>
              <a:t>метаболический алкалоз</a:t>
            </a:r>
            <a:r>
              <a:rPr lang="ru-RU" dirty="0"/>
              <a:t> - развивается при потере кислот, например, при неукротимой рвоте. При этом нарушении повышается рСО2 и [HCO3-] крови, увеличивается экскреция НСО3- с мочой, снижается кислотность мочи. Патофизиологическое представление о метаболическом алкалозе требует понимания того, что повышение щелочности среды возможно только во внеклеточном пространстве. Внутри клеток, напротив, развивается ацидоз из-за активации процессов катаболизма и перемещения внутрь клетки дополнительно ионов водорода в обмен на калий. Это в большинстве случаев обусловливает не только трудность лечения, но и сложность компенсации возникшего процесса естественными физиологическими резервами.</a:t>
            </a:r>
          </a:p>
          <a:p>
            <a:endParaRPr lang="ru-RU"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0"/>
            <a:ext cx="7620000" cy="6400800"/>
          </a:xfrm>
        </p:spPr>
        <p:txBody>
          <a:bodyPr>
            <a:normAutofit fontScale="92500" lnSpcReduction="20000"/>
          </a:bodyPr>
          <a:lstStyle/>
          <a:p>
            <a:pPr>
              <a:buNone/>
            </a:pPr>
            <a:r>
              <a:rPr lang="ru-RU" i="1" dirty="0"/>
              <a:t>Лабораторные показатели метаболического алкалоза</a:t>
            </a:r>
            <a:endParaRPr lang="ru-RU" dirty="0"/>
          </a:p>
          <a:p>
            <a:pPr>
              <a:buNone/>
            </a:pPr>
            <a:r>
              <a:rPr lang="ru-RU" dirty="0"/>
              <a:t>Данные анализа КОС и газов артериальной крови: </a:t>
            </a:r>
            <a:r>
              <a:rPr lang="ru-RU" dirty="0" err="1"/>
              <a:t>рН</a:t>
            </a:r>
            <a:r>
              <a:rPr lang="ru-RU" dirty="0"/>
              <a:t>, АВ, SB, BB повышены; BE резко положительный; рСО2 умеренно повышен. При тяжелом алкалозе рСО2 повышается в качестве компенсаторного ответа (при отсутствии сопутствующего легочного заболевания).</a:t>
            </a:r>
          </a:p>
          <a:p>
            <a:pPr>
              <a:buNone/>
            </a:pPr>
            <a:r>
              <a:rPr lang="ru-RU" dirty="0"/>
              <a:t>Обычно уровень калия плазмы низкий (&lt;4 </a:t>
            </a:r>
            <a:r>
              <a:rPr lang="ru-RU" dirty="0" err="1"/>
              <a:t>ммоль</a:t>
            </a:r>
            <a:r>
              <a:rPr lang="ru-RU" dirty="0"/>
              <a:t>/л), как и содержание хлоридов (С1 &lt; 95 </a:t>
            </a:r>
            <a:r>
              <a:rPr lang="ru-RU" dirty="0" err="1"/>
              <a:t>ммоль</a:t>
            </a:r>
            <a:r>
              <a:rPr lang="ru-RU" dirty="0"/>
              <a:t>/л). Отмечается </a:t>
            </a:r>
            <a:r>
              <a:rPr lang="ru-RU" dirty="0" err="1"/>
              <a:t>гипомагниемия</a:t>
            </a:r>
            <a:r>
              <a:rPr lang="ru-RU" dirty="0"/>
              <a:t>, </a:t>
            </a:r>
            <a:r>
              <a:rPr lang="ru-RU" dirty="0" err="1"/>
              <a:t>гипернатриемия</a:t>
            </a:r>
            <a:r>
              <a:rPr lang="ru-RU" dirty="0"/>
              <a:t>, </a:t>
            </a:r>
            <a:r>
              <a:rPr lang="ru-RU" dirty="0" err="1"/>
              <a:t>гипокальциеми</a:t>
            </a:r>
            <a:r>
              <a:rPr lang="ru-RU" dirty="0"/>
              <a:t>.</a:t>
            </a:r>
          </a:p>
          <a:p>
            <a:pPr>
              <a:buNone/>
            </a:pPr>
            <a:r>
              <a:rPr lang="ru-RU" i="1" dirty="0"/>
              <a:t>•дыхательный алкалоз</a:t>
            </a:r>
            <a:r>
              <a:rPr lang="ru-RU" dirty="0"/>
              <a:t> - наблюдается при усиленной вентиляции лёгких, например, у альпинистов на большой высоте. При этом нарушении снижается рСО2 и [НСО3-] крови, уменьшается кислотность мочи. </a:t>
            </a:r>
          </a:p>
          <a:p>
            <a:pPr>
              <a:buNone/>
            </a:pPr>
            <a:r>
              <a:rPr lang="ru-RU" i="1" dirty="0"/>
              <a:t>Лабораторные показатели респираторного алкалоза</a:t>
            </a:r>
            <a:endParaRPr lang="ru-RU" dirty="0"/>
          </a:p>
          <a:p>
            <a:pPr>
              <a:buNone/>
            </a:pPr>
            <a:r>
              <a:rPr lang="ru-RU" dirty="0"/>
              <a:t>Повышены </a:t>
            </a:r>
            <a:r>
              <a:rPr lang="ru-RU" dirty="0" err="1"/>
              <a:t>рН</a:t>
            </a:r>
            <a:r>
              <a:rPr lang="ru-RU" dirty="0"/>
              <a:t> крови и мочи, резко снижен рСО2, АВ, SB, ВВ снижены, BE умеренно отрицательный. Отмечается </a:t>
            </a:r>
            <a:r>
              <a:rPr lang="ru-RU" dirty="0" err="1"/>
              <a:t>гипокальциемия</a:t>
            </a:r>
            <a:r>
              <a:rPr lang="ru-RU" dirty="0"/>
              <a:t>, возможно появление признаков вторично развивающегося метаболического ацидоза различной степени выраженности.</a:t>
            </a:r>
          </a:p>
          <a:p>
            <a:pPr>
              <a:buNone/>
            </a:pPr>
            <a:r>
              <a:rPr lang="ru-RU" dirty="0"/>
              <a:t>Для лечения метаболического ацидоза используют введение раствора бикарбоната натрия; для лечения метаболического алкалоза - введение раствора </a:t>
            </a:r>
            <a:r>
              <a:rPr lang="ru-RU" dirty="0" err="1"/>
              <a:t>глутаминовой</a:t>
            </a:r>
            <a:r>
              <a:rPr lang="ru-RU" dirty="0"/>
              <a:t> кислоты.</a:t>
            </a:r>
          </a:p>
          <a:p>
            <a:pPr>
              <a:buNone/>
            </a:pPr>
            <a:r>
              <a:rPr lang="ru-RU" dirty="0"/>
              <a:t> </a:t>
            </a:r>
          </a:p>
          <a:p>
            <a:endParaRPr lang="ru-RU"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Рисунок 2"/>
          <p:cNvPicPr>
            <a:picLocks noChangeAspect="1" noChangeArrowheads="1"/>
          </p:cNvPicPr>
          <p:nvPr/>
        </p:nvPicPr>
        <p:blipFill>
          <a:blip r:embed="rId2" cstate="print"/>
          <a:srcRect/>
          <a:stretch>
            <a:fillRect/>
          </a:stretch>
        </p:blipFill>
        <p:spPr bwMode="auto">
          <a:xfrm>
            <a:off x="0" y="0"/>
            <a:ext cx="6865236" cy="52292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t>Характеристика системы свертывания крови</a:t>
            </a:r>
            <a:r>
              <a:rPr lang="ru-RU" sz="2800" dirty="0"/>
              <a:t/>
            </a:r>
            <a:br>
              <a:rPr lang="ru-RU" sz="2800" dirty="0"/>
            </a:br>
            <a:endParaRPr lang="ru-RU" sz="2800" dirty="0"/>
          </a:p>
        </p:txBody>
      </p:sp>
      <p:sp>
        <p:nvSpPr>
          <p:cNvPr id="3" name="Содержимое 2"/>
          <p:cNvSpPr>
            <a:spLocks noGrp="1"/>
          </p:cNvSpPr>
          <p:nvPr>
            <p:ph idx="1"/>
          </p:nvPr>
        </p:nvSpPr>
        <p:spPr>
          <a:xfrm>
            <a:off x="457200" y="1052736"/>
            <a:ext cx="7620000" cy="5348064"/>
          </a:xfrm>
        </p:spPr>
        <p:txBody>
          <a:bodyPr>
            <a:normAutofit lnSpcReduction="10000"/>
          </a:bodyPr>
          <a:lstStyle/>
          <a:p>
            <a:pPr algn="just">
              <a:buNone/>
            </a:pPr>
            <a:r>
              <a:rPr lang="ru-RU" dirty="0">
                <a:latin typeface="Times New Roman" pitchFamily="18" charset="0"/>
                <a:cs typeface="Times New Roman" pitchFamily="18" charset="0"/>
              </a:rPr>
              <a:t>В свертывающую систему входят около 15 веществ (факторов) свертывания, содержащихся в плазме (табл.1). По своей природе они относятся к белкам — протеазам и </a:t>
            </a:r>
            <a:r>
              <a:rPr lang="ru-RU" dirty="0" err="1">
                <a:latin typeface="Times New Roman" pitchFamily="18" charset="0"/>
                <a:cs typeface="Times New Roman" pitchFamily="18" charset="0"/>
              </a:rPr>
              <a:t>неферментным</a:t>
            </a:r>
            <a:r>
              <a:rPr lang="ru-RU" dirty="0">
                <a:latin typeface="Times New Roman" pitchFamily="18" charset="0"/>
                <a:cs typeface="Times New Roman" pitchFamily="18" charset="0"/>
              </a:rPr>
              <a:t> белкам. Неотъемлемым фактором свертывания являются ионы кальция и 3-й </a:t>
            </a:r>
            <a:r>
              <a:rPr lang="ru-RU" dirty="0" err="1">
                <a:latin typeface="Times New Roman" pitchFamily="18" charset="0"/>
                <a:cs typeface="Times New Roman" pitchFamily="18" charset="0"/>
              </a:rPr>
              <a:t>тромбоцитарный</a:t>
            </a:r>
            <a:r>
              <a:rPr lang="ru-RU" dirty="0">
                <a:latin typeface="Times New Roman" pitchFamily="18" charset="0"/>
                <a:cs typeface="Times New Roman" pitchFamily="18" charset="0"/>
              </a:rPr>
              <a:t> фактор. Факторы свертывания крови вырабатываются организмом в неактивном состоянии. Если факторы из неактивных (проферментов) становятся активными ферментами, к их обозначению добавляется буква “а” (например, Х — неактивная форма фактора свертывания X, Ха—его активная форма). Если активным действием начинает обладать один из фрагментов фактора, к нему тоже добавляется буква “а”. </a:t>
            </a:r>
          </a:p>
          <a:p>
            <a:pPr algn="just">
              <a:buNone/>
            </a:pPr>
            <a:r>
              <a:rPr lang="ru-RU" dirty="0">
                <a:latin typeface="Times New Roman" pitchFamily="18" charset="0"/>
                <a:cs typeface="Times New Roman" pitchFamily="18" charset="0"/>
              </a:rPr>
              <a:t>Международный комитет по гемостазу и тромбозу присвоил арабскую нумерацию </a:t>
            </a:r>
            <a:r>
              <a:rPr lang="ru-RU" dirty="0" err="1">
                <a:latin typeface="Times New Roman" pitchFamily="18" charset="0"/>
                <a:cs typeface="Times New Roman" pitchFamily="18" charset="0"/>
              </a:rPr>
              <a:t>тромбоцитарным</a:t>
            </a:r>
            <a:r>
              <a:rPr lang="ru-RU" dirty="0">
                <a:latin typeface="Times New Roman" pitchFamily="18" charset="0"/>
                <a:cs typeface="Times New Roman" pitchFamily="18" charset="0"/>
              </a:rPr>
              <a:t> и римскую — плазменным факторам (см. факторы тромбоцитов, табл.). </a:t>
            </a:r>
          </a:p>
          <a:p>
            <a:endParaRPr lang="ru-RU"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03649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4891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2971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8640"/>
            <a:ext cx="9144000" cy="652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4692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682" y="332657"/>
            <a:ext cx="9036496" cy="652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444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4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874846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2324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4544" y="0"/>
            <a:ext cx="93245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389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7620000" cy="1152128"/>
          </a:xfrm>
        </p:spPr>
        <p:txBody>
          <a:bodyPr/>
          <a:lstStyle/>
          <a:p>
            <a:r>
              <a:rPr lang="ru-RU" b="1" dirty="0"/>
              <a:t>КЛЕТОЧНЫЕ ЭЛЕМЕНТЫ КРОВИ И ИХ МЕТАБОЛИЗМ</a:t>
            </a:r>
            <a:r>
              <a:rPr lang="ru-RU" dirty="0"/>
              <a:t/>
            </a:r>
            <a:br>
              <a:rPr lang="ru-RU" dirty="0"/>
            </a:br>
            <a:endParaRPr lang="ru-RU" dirty="0"/>
          </a:p>
        </p:txBody>
      </p:sp>
      <p:sp>
        <p:nvSpPr>
          <p:cNvPr id="3" name="Содержимое 2"/>
          <p:cNvSpPr>
            <a:spLocks noGrp="1"/>
          </p:cNvSpPr>
          <p:nvPr>
            <p:ph idx="1"/>
          </p:nvPr>
        </p:nvSpPr>
        <p:spPr/>
        <p:txBody>
          <a:bodyPr>
            <a:normAutofit fontScale="62500" lnSpcReduction="20000"/>
          </a:bodyPr>
          <a:lstStyle/>
          <a:p>
            <a:pPr>
              <a:buNone/>
            </a:pPr>
            <a:endParaRPr lang="ru-RU" dirty="0"/>
          </a:p>
          <a:p>
            <a:pPr algn="just">
              <a:buNone/>
            </a:pPr>
            <a:r>
              <a:rPr lang="ru-RU" sz="2900" b="1" dirty="0">
                <a:latin typeface="Times New Roman" pitchFamily="18" charset="0"/>
                <a:cs typeface="Times New Roman" pitchFamily="18" charset="0"/>
              </a:rPr>
              <a:t>    1. Эритроциты</a:t>
            </a:r>
            <a:r>
              <a:rPr lang="ru-RU" sz="2900" dirty="0">
                <a:latin typeface="Times New Roman" pitchFamily="18" charset="0"/>
                <a:cs typeface="Times New Roman" pitchFamily="18" charset="0"/>
              </a:rPr>
              <a:t> - самые многочисленные из форменных элементов (красные кровяные тельца). Они образуются в костном мозге плоских костей из стволовых кроветворных клеток. Стимуляторами </a:t>
            </a:r>
            <a:r>
              <a:rPr lang="ru-RU" sz="2900" dirty="0" err="1">
                <a:latin typeface="Times New Roman" pitchFamily="18" charset="0"/>
                <a:cs typeface="Times New Roman" pitchFamily="18" charset="0"/>
              </a:rPr>
              <a:t>эритропоэза</a:t>
            </a:r>
            <a:r>
              <a:rPr lang="ru-RU" sz="2900" dirty="0">
                <a:latin typeface="Times New Roman" pitchFamily="18" charset="0"/>
                <a:cs typeface="Times New Roman" pitchFamily="18" charset="0"/>
              </a:rPr>
              <a:t> являются ИЛ-3, </a:t>
            </a:r>
            <a:r>
              <a:rPr lang="ru-RU" sz="2900" dirty="0" err="1">
                <a:latin typeface="Times New Roman" pitchFamily="18" charset="0"/>
                <a:cs typeface="Times New Roman" pitchFamily="18" charset="0"/>
              </a:rPr>
              <a:t>эритропоэтин</a:t>
            </a:r>
            <a:r>
              <a:rPr lang="ru-RU" sz="2900" dirty="0">
                <a:latin typeface="Times New Roman" pitchFamily="18" charset="0"/>
                <a:cs typeface="Times New Roman" pitchFamily="18" charset="0"/>
              </a:rPr>
              <a:t>. Скорость образования </a:t>
            </a:r>
            <a:r>
              <a:rPr lang="ru-RU" sz="2900" dirty="0" err="1">
                <a:latin typeface="Times New Roman" pitchFamily="18" charset="0"/>
                <a:cs typeface="Times New Roman" pitchFamily="18" charset="0"/>
              </a:rPr>
              <a:t>эритропоэтина</a:t>
            </a:r>
            <a:r>
              <a:rPr lang="ru-RU" sz="2900" dirty="0">
                <a:latin typeface="Times New Roman" pitchFamily="18" charset="0"/>
                <a:cs typeface="Times New Roman" pitchFamily="18" charset="0"/>
              </a:rPr>
              <a:t> в мозговом слое почек зависит от парциального давления кислорода. При недостатке кислорода скорость образования гормона повышается и, соответственно, количество эритроцитов тоже увеличивается. Хроническая почечная недостаточность сопровождается снижением образования </a:t>
            </a:r>
            <a:r>
              <a:rPr lang="ru-RU" sz="2900" dirty="0" err="1">
                <a:latin typeface="Times New Roman" pitchFamily="18" charset="0"/>
                <a:cs typeface="Times New Roman" pitchFamily="18" charset="0"/>
              </a:rPr>
              <a:t>эритропоэтина</a:t>
            </a:r>
            <a:r>
              <a:rPr lang="ru-RU" sz="2900" dirty="0">
                <a:latin typeface="Times New Roman" pitchFamily="18" charset="0"/>
                <a:cs typeface="Times New Roman" pitchFamily="18" charset="0"/>
              </a:rPr>
              <a:t> в почках, что приводит к развитию анемии. В процессе дифференцировки </a:t>
            </a:r>
            <a:r>
              <a:rPr lang="ru-RU" sz="2900" dirty="0" err="1">
                <a:latin typeface="Times New Roman" pitchFamily="18" charset="0"/>
                <a:cs typeface="Times New Roman" pitchFamily="18" charset="0"/>
              </a:rPr>
              <a:t>эритробластов</a:t>
            </a:r>
            <a:r>
              <a:rPr lang="ru-RU" sz="2900" dirty="0">
                <a:latin typeface="Times New Roman" pitchFamily="18" charset="0"/>
                <a:cs typeface="Times New Roman" pitchFamily="18" charset="0"/>
              </a:rPr>
              <a:t> (содержит ядро) и поступивших в кровоток незрелых клеток (</a:t>
            </a:r>
            <a:r>
              <a:rPr lang="ru-RU" sz="2900" dirty="0" err="1">
                <a:latin typeface="Times New Roman" pitchFamily="18" charset="0"/>
                <a:cs typeface="Times New Roman" pitchFamily="18" charset="0"/>
              </a:rPr>
              <a:t>ретикулоцит</a:t>
            </a:r>
            <a:r>
              <a:rPr lang="ru-RU" sz="2900" dirty="0">
                <a:latin typeface="Times New Roman" pitchFamily="18" charset="0"/>
                <a:cs typeface="Times New Roman" pitchFamily="18" charset="0"/>
              </a:rPr>
              <a:t>) идет активный синтез белков, которые сохраняются на протяжении всей жизни зрелого эритроцита. После вытеснения ядра клетки утрачивают большую часть своей метаболической активности, в том числе и способность синтезировать белки. Зрелые клетки  имеют форму двояковогнутых дисков почти полностью заполненного гемоглобином.</a:t>
            </a:r>
          </a:p>
          <a:p>
            <a:pPr algn="just">
              <a:buNone/>
            </a:pPr>
            <a:r>
              <a:rPr lang="ru-RU" sz="2900" dirty="0">
                <a:latin typeface="Times New Roman" pitchFamily="18" charset="0"/>
                <a:cs typeface="Times New Roman" pitchFamily="18" charset="0"/>
              </a:rPr>
              <a:t> </a:t>
            </a:r>
          </a:p>
          <a:p>
            <a:endParaRPr lang="ru-RU" sz="2900" dirty="0">
              <a:latin typeface="Times New Roman" pitchFamily="18" charset="0"/>
              <a:cs typeface="Times New Roman"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25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14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3483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35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4544" y="-54768"/>
            <a:ext cx="9753600" cy="691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7523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45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8748464"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4566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56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8604448" cy="6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8603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4055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66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8820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9086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99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8640"/>
            <a:ext cx="9036496"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4808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27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572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76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889248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6962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78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036496"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9189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832</TotalTime>
  <Words>7759</Words>
  <Application>Microsoft Office PowerPoint</Application>
  <PresentationFormat>Экран (4:3)</PresentationFormat>
  <Paragraphs>316</Paragraphs>
  <Slides>116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116</vt:i4>
      </vt:variant>
    </vt:vector>
  </HeadingPairs>
  <TitlesOfParts>
    <vt:vector size="123" baseType="lpstr">
      <vt:lpstr>Arial</vt:lpstr>
      <vt:lpstr>Calibri</vt:lpstr>
      <vt:lpstr>Cambria</vt:lpstr>
      <vt:lpstr>inherit</vt:lpstr>
      <vt:lpstr>Times New Roman</vt:lpstr>
      <vt:lpstr>Wingdings</vt:lpstr>
      <vt:lpstr>Соседство</vt:lpstr>
      <vt:lpstr>Кровь: состав, функция. Особенности метаболизма в эритроцитах. Свертывание крови.</vt:lpstr>
      <vt:lpstr>Презентация PowerPoint</vt:lpstr>
      <vt:lpstr>Презентация PowerPoint</vt:lpstr>
      <vt:lpstr>Презентация PowerPoint</vt:lpstr>
      <vt:lpstr>ОБЩАЯ ХАРАКТЕРИСТИКА КРОВИ</vt:lpstr>
      <vt:lpstr>Функции крови: </vt:lpstr>
      <vt:lpstr>Состав</vt:lpstr>
      <vt:lpstr>Презентация PowerPoint</vt:lpstr>
      <vt:lpstr>КЛЕТОЧНЫЕ ЭЛЕМЕНТЫ КРОВИ И ИХ МЕТАБОЛИЗМ </vt:lpstr>
      <vt:lpstr>RBC (red blood cells — красные кровяные тельца) </vt:lpstr>
      <vt:lpstr>Презентация PowerPoint</vt:lpstr>
      <vt:lpstr>Презентация PowerPoint</vt:lpstr>
      <vt:lpstr>Эритроцитарные индексы</vt:lpstr>
      <vt:lpstr>Презентация PowerPoint</vt:lpstr>
      <vt:lpstr>Презентация PowerPoint</vt:lpstr>
      <vt:lpstr>Презентация PowerPoint</vt:lpstr>
      <vt:lpstr>Презентация PowerPoint</vt:lpstr>
      <vt:lpstr>Белки цитоплазмы эритроцитов  </vt:lpstr>
      <vt:lpstr>Презентация PowerPoint</vt:lpstr>
      <vt:lpstr>Презентация PowerPoint</vt:lpstr>
      <vt:lpstr>Презентация PowerPoint</vt:lpstr>
      <vt:lpstr>Презентация PowerPoint</vt:lpstr>
      <vt:lpstr> Транспорт газов        эритроцитами</vt:lpstr>
      <vt:lpstr>Презентация PowerPoint</vt:lpstr>
      <vt:lpstr>Презентация PowerPoint</vt:lpstr>
      <vt:lpstr>Презентация PowerPoint</vt:lpstr>
      <vt:lpstr>Презентация PowerPoint</vt:lpstr>
      <vt:lpstr>Презентация PowerPoint</vt:lpstr>
      <vt:lpstr>Антиоксидантная защита</vt:lpstr>
      <vt:lpstr>Презентация PowerPoint</vt:lpstr>
      <vt:lpstr>Презентация PowerPoint</vt:lpstr>
      <vt:lpstr>Лейкоциты</vt:lpstr>
      <vt:lpstr>WBC (white blood cells — белые кровяные тельца) </vt:lpstr>
      <vt:lpstr>Презентация PowerPoint</vt:lpstr>
      <vt:lpstr>Лейкоцитарные индексы</vt:lpstr>
      <vt:lpstr>Лейкоцитарная формула (лейкограмма) </vt:lpstr>
      <vt:lpstr>Презентация PowerPoint</vt:lpstr>
      <vt:lpstr>Тромбоциты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Белки плазмы крови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Небелковые азотистые компоненты крови (остаточный азот).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Безазотистые органические компоненты крови.</vt:lpstr>
      <vt:lpstr>Презентация PowerPoint</vt:lpstr>
      <vt:lpstr>Презентация PowerPoint</vt:lpstr>
      <vt:lpstr>Ферменты плазмы крови. </vt:lpstr>
      <vt:lpstr>Презентация PowerPoint</vt:lpstr>
      <vt:lpstr>Буферные системы крови.</vt:lpstr>
      <vt:lpstr>Презентация PowerPoint</vt:lpstr>
      <vt:lpstr>Лабораторные показатели КОС крови.</vt:lpstr>
      <vt:lpstr>Презентация PowerPoint</vt:lpstr>
      <vt:lpstr>Презентация PowerPoint</vt:lpstr>
      <vt:lpstr>Нарушения КОС крови.</vt:lpstr>
      <vt:lpstr>Презентация PowerPoint</vt:lpstr>
      <vt:lpstr>Презентация PowerPoint</vt:lpstr>
      <vt:lpstr>Презентация PowerPoint</vt:lpstr>
      <vt:lpstr>Презентация PowerPoint</vt:lpstr>
      <vt:lpstr>Презентация PowerPoint</vt:lpstr>
      <vt:lpstr>Характеристика системы свертывания крови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Кровь: состав, функция. Особенности метаболизма в эритроцитах. Свертывание крови.</dc:title>
  <dc:creator>admin</dc:creator>
  <cp:lastModifiedBy>Emelianov Vladimir</cp:lastModifiedBy>
  <cp:revision>61</cp:revision>
  <dcterms:created xsi:type="dcterms:W3CDTF">2015-10-24T10:34:13Z</dcterms:created>
  <dcterms:modified xsi:type="dcterms:W3CDTF">2020-05-08T07:06:47Z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3942929</vt:lpwstr>
  </property>
  <property fmtid="{D5CDD505-2E9C-101B-9397-08002B2CF9AE}" name="NXPowerLiteSettings" pid="3">
    <vt:lpwstr>C7000400038000</vt:lpwstr>
  </property>
  <property fmtid="{D5CDD505-2E9C-101B-9397-08002B2CF9AE}" name="NXPowerLiteVersion" pid="4">
    <vt:lpwstr>S9.0.1</vt:lpwstr>
  </property>
</Properties>
</file>