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7" r:id="rId4"/>
    <p:sldId id="272" r:id="rId5"/>
    <p:sldId id="257" r:id="rId6"/>
    <p:sldId id="264" r:id="rId7"/>
    <p:sldId id="265" r:id="rId8"/>
    <p:sldId id="266" r:id="rId9"/>
    <p:sldId id="258" r:id="rId10"/>
    <p:sldId id="277" r:id="rId11"/>
    <p:sldId id="259" r:id="rId12"/>
    <p:sldId id="280" r:id="rId13"/>
    <p:sldId id="281" r:id="rId14"/>
    <p:sldId id="291" r:id="rId15"/>
    <p:sldId id="289" r:id="rId16"/>
    <p:sldId id="278" r:id="rId17"/>
    <p:sldId id="269" r:id="rId18"/>
    <p:sldId id="279" r:id="rId19"/>
    <p:sldId id="288" r:id="rId20"/>
    <p:sldId id="310" r:id="rId21"/>
    <p:sldId id="282" r:id="rId22"/>
    <p:sldId id="309" r:id="rId23"/>
    <p:sldId id="308" r:id="rId24"/>
    <p:sldId id="271" r:id="rId25"/>
    <p:sldId id="292" r:id="rId26"/>
    <p:sldId id="31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280-80FA-409C-A2C2-7B1E9C48E74C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55A-A0C5-46B9-908D-5823A14C0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280-80FA-409C-A2C2-7B1E9C48E74C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55A-A0C5-46B9-908D-5823A14C0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280-80FA-409C-A2C2-7B1E9C48E74C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55A-A0C5-46B9-908D-5823A14C0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280-80FA-409C-A2C2-7B1E9C48E74C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55A-A0C5-46B9-908D-5823A14C0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280-80FA-409C-A2C2-7B1E9C48E74C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55A-A0C5-46B9-908D-5823A14C0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280-80FA-409C-A2C2-7B1E9C48E74C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55A-A0C5-46B9-908D-5823A14C0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280-80FA-409C-A2C2-7B1E9C48E74C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55A-A0C5-46B9-908D-5823A14C0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280-80FA-409C-A2C2-7B1E9C48E74C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55A-A0C5-46B9-908D-5823A14C0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280-80FA-409C-A2C2-7B1E9C48E74C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55A-A0C5-46B9-908D-5823A14C0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280-80FA-409C-A2C2-7B1E9C48E74C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55A-A0C5-46B9-908D-5823A14C0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280-80FA-409C-A2C2-7B1E9C48E74C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A55A-A0C5-46B9-908D-5823A14C0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94280-80FA-409C-A2C2-7B1E9C48E74C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A55A-A0C5-46B9-908D-5823A14C0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iokhimija.ru/lekcii-po-biohimii/13-belki/14-osazhdenie-belkov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okhimija.ru/obmen-belkov/problemy-perevarivanij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Обмен простых белков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транспортные системы: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для </a:t>
            </a:r>
            <a:r>
              <a:rPr lang="ru-RU" b="1" dirty="0"/>
              <a:t>крупных нейтральных</a:t>
            </a:r>
            <a:r>
              <a:rPr lang="ru-RU" dirty="0"/>
              <a:t>, в том числе алифатических и ароматических аминокислот,</a:t>
            </a:r>
          </a:p>
          <a:p>
            <a:pPr lvl="0"/>
            <a:r>
              <a:rPr lang="ru-RU" dirty="0"/>
              <a:t>для </a:t>
            </a:r>
            <a:r>
              <a:rPr lang="ru-RU" b="1" dirty="0"/>
              <a:t>малых нейтральных</a:t>
            </a:r>
            <a:r>
              <a:rPr lang="ru-RU" dirty="0"/>
              <a:t> – </a:t>
            </a:r>
            <a:r>
              <a:rPr lang="ru-RU" dirty="0" err="1"/>
              <a:t>аланина</a:t>
            </a:r>
            <a:r>
              <a:rPr lang="ru-RU" dirty="0"/>
              <a:t>, </a:t>
            </a:r>
            <a:r>
              <a:rPr lang="ru-RU" dirty="0" err="1"/>
              <a:t>серина</a:t>
            </a:r>
            <a:r>
              <a:rPr lang="ru-RU" dirty="0"/>
              <a:t>, </a:t>
            </a:r>
            <a:r>
              <a:rPr lang="ru-RU" dirty="0" err="1"/>
              <a:t>треонина</a:t>
            </a:r>
            <a:r>
              <a:rPr lang="ru-RU" dirty="0"/>
              <a:t>,</a:t>
            </a:r>
          </a:p>
          <a:p>
            <a:pPr lvl="0"/>
            <a:r>
              <a:rPr lang="ru-RU" dirty="0"/>
              <a:t>для </a:t>
            </a:r>
            <a:r>
              <a:rPr lang="ru-RU" b="1" dirty="0"/>
              <a:t>основных аминокислот</a:t>
            </a:r>
            <a:r>
              <a:rPr lang="ru-RU" dirty="0"/>
              <a:t> – аргинина и лизина,</a:t>
            </a:r>
          </a:p>
          <a:p>
            <a:pPr lvl="0"/>
            <a:r>
              <a:rPr lang="ru-RU" dirty="0"/>
              <a:t>для </a:t>
            </a:r>
            <a:r>
              <a:rPr lang="ru-RU" b="1" dirty="0"/>
              <a:t>кислых аминокислот</a:t>
            </a:r>
            <a:r>
              <a:rPr lang="ru-RU" dirty="0"/>
              <a:t> – </a:t>
            </a:r>
            <a:r>
              <a:rPr lang="ru-RU" dirty="0" err="1"/>
              <a:t>аспартата</a:t>
            </a:r>
            <a:r>
              <a:rPr lang="ru-RU" dirty="0"/>
              <a:t> и глутамата,</a:t>
            </a:r>
          </a:p>
          <a:p>
            <a:pPr lvl="0"/>
            <a:r>
              <a:rPr lang="ru-RU" dirty="0"/>
              <a:t>для </a:t>
            </a:r>
            <a:r>
              <a:rPr lang="ru-RU" b="1" dirty="0"/>
              <a:t>малых аминокислот</a:t>
            </a:r>
            <a:r>
              <a:rPr lang="ru-RU" dirty="0"/>
              <a:t> – глицина, </a:t>
            </a:r>
            <a:r>
              <a:rPr lang="ru-RU" dirty="0" err="1"/>
              <a:t>пролина</a:t>
            </a:r>
            <a:r>
              <a:rPr lang="ru-RU" dirty="0"/>
              <a:t> и </a:t>
            </a:r>
            <a:r>
              <a:rPr lang="ru-RU" dirty="0" err="1"/>
              <a:t>оксипролина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556792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Вторичный активный транспорт аминокислот через </a:t>
            </a:r>
            <a:r>
              <a:rPr lang="ru-RU" sz="3100" dirty="0" smtClean="0"/>
              <a:t>мембраны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торично-активный транспорт аминокислот через мембран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632847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s://myslide.ru/documents_3/c53e6aa81ab689fc4d45d248d249b216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s://pp.userapi.com/c639723/v639723345/3705e/E3TZXvS_X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425927" cy="6099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7106" name="Picture 2" descr="https://cf.ppt-online.org/files/slide/a/anPmtKow9UB4RW7IGvNTrQV0FuxEZbkJjYdDy3/slide-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5"/>
            <a:ext cx="9753600" cy="730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58" name="Picture 2" descr="https://cf.ppt-online.org/files/slide/a/anPmtKow9UB4RW7IGvNTrQV0FuxEZbkJjYdDy3/slide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5"/>
            <a:ext cx="9753600" cy="730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Возможные </a:t>
            </a:r>
            <a:r>
              <a:rPr lang="ru-RU" dirty="0"/>
              <a:t>пути превращений аминокислот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Пути превращения и судьба аминокисло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320150" cy="385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Пути </a:t>
            </a:r>
            <a:r>
              <a:rPr lang="ru-RU" dirty="0" smtClean="0"/>
              <a:t>катаболизма </a:t>
            </a:r>
            <a:r>
              <a:rPr lang="ru-RU" dirty="0"/>
              <a:t>аминокислот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Содержимое 3" descr="Превращение аминокислот по боковой цеп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77686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пути превращения аминокислот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Дезаминирование</a:t>
            </a:r>
            <a:endParaRPr lang="ru-RU" b="1" dirty="0"/>
          </a:p>
          <a:p>
            <a:r>
              <a:rPr lang="ru-RU" b="1" dirty="0" err="1" smtClean="0"/>
              <a:t>Декарбоксилирование</a:t>
            </a:r>
            <a:endParaRPr lang="ru-RU" b="1" dirty="0" smtClean="0"/>
          </a:p>
          <a:p>
            <a:r>
              <a:rPr lang="ru-RU" b="1" dirty="0" err="1" smtClean="0"/>
              <a:t>Трансаминирование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4" name="Picture 2" descr="https://cf.ppt-online.org/files1/slide/2/2Mxilomj4T6GCE5Kwn8rvPeNOHbQshc7Bt0V1DFk3/slide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0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arenR"/>
            </a:pPr>
            <a:r>
              <a:rPr lang="ru-RU" dirty="0" smtClean="0"/>
              <a:t>Переваривание белков в ЖКТ и всасывание продуктов переваривания в энтероциты. 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dirty="0" smtClean="0"/>
              <a:t>Процессы гниения белков в кишечнике и обезвреживания продуктов гниения в печени. </a:t>
            </a:r>
          </a:p>
          <a:p>
            <a:pPr marL="514350" indent="-514350">
              <a:buAutoNum type="arabicParenR"/>
            </a:pPr>
            <a:r>
              <a:rPr lang="ru-RU" dirty="0" smtClean="0"/>
              <a:t>Общие пути превращения </a:t>
            </a:r>
            <a:r>
              <a:rPr lang="ru-RU" dirty="0" err="1" smtClean="0"/>
              <a:t>аминоислот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 smtClean="0"/>
              <a:t>Пути вхождения аминокислот в цикл Кребса.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Окислительное </a:t>
            </a:r>
            <a:r>
              <a:rPr lang="ru-RU" dirty="0" err="1" smtClean="0"/>
              <a:t>дезаминирование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Глутаматдегидрогеназная реакция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8352928" cy="2376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 descr="https://cf.ppt-online.org/files/slide/w/wc1A6YgLz8l0CEkrNVKSxyo34G5TWHMfFpDjtX/slide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239759" cy="5179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Декарбоксилирование</a:t>
            </a:r>
            <a:r>
              <a:rPr lang="ru-RU" dirty="0" smtClean="0"/>
              <a:t> гистидина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интез гистамина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704856" cy="2664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Трансаминирование</a:t>
            </a:r>
            <a:r>
              <a:rPr lang="ru-RU" dirty="0" smtClean="0"/>
              <a:t> </a:t>
            </a:r>
            <a:r>
              <a:rPr lang="ru-RU" dirty="0" err="1" smtClean="0"/>
              <a:t>аланина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Аланинаминотрансферазная реакц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7128791" cy="2160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Реакции АСТ (АСАТ, аспартатаминотрансфераза) и реакция АЛТ (АЛАТ, аланинаминотрансфераза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56084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Метаболизм аминокислот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spavochnik-po-biologii.ru/s174-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7956376" cy="5200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i="1" dirty="0" smtClean="0">
                <a:solidFill>
                  <a:srgbClr val="FF0000"/>
                </a:solidFill>
              </a:rPr>
              <a:t>спасибо</a:t>
            </a:r>
            <a:endParaRPr lang="ru-RU" sz="6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31640" y="1484782"/>
          <a:ext cx="7056783" cy="3744417"/>
        </p:xfrm>
        <a:graphic>
          <a:graphicData uri="http://schemas.openxmlformats.org/drawingml/2006/table">
            <a:tbl>
              <a:tblPr/>
              <a:tblGrid>
                <a:gridCol w="1756664"/>
                <a:gridCol w="1528390"/>
                <a:gridCol w="1807649"/>
                <a:gridCol w="1964080"/>
              </a:tblGrid>
              <a:tr h="6240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Незаменимые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Частично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заменимые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Условно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заменимые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Заменимые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Валин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Изолейцин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Лейцин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Лизин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Метионин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Треонин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Триптофан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Фенилаланин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Гистидин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Аргинин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Тирозин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Цистеин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α-Аланин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Аспарагин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Аспарагиновая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кислота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Глицин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Глутамин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Глутаминовая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кислота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Пролин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Серин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Эндопептидазы</a:t>
            </a:r>
            <a:r>
              <a:rPr lang="ru-RU" b="1" dirty="0" smtClean="0"/>
              <a:t>  желудка: пепсин, </a:t>
            </a:r>
            <a:r>
              <a:rPr lang="ru-RU" b="1" dirty="0" err="1" smtClean="0"/>
              <a:t>гастриксин</a:t>
            </a:r>
            <a:r>
              <a:rPr lang="ru-RU" b="1" dirty="0" smtClean="0"/>
              <a:t>, у грудных детей - </a:t>
            </a:r>
            <a:r>
              <a:rPr lang="ru-RU" b="1" dirty="0" err="1" smtClean="0"/>
              <a:t>реннин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Эндопептидазы</a:t>
            </a:r>
            <a:r>
              <a:rPr lang="ru-RU" b="1" dirty="0" smtClean="0"/>
              <a:t> кишечника: трипсин, химотрипсин, </a:t>
            </a:r>
            <a:r>
              <a:rPr lang="ru-RU" b="1" dirty="0" err="1" smtClean="0"/>
              <a:t>эластаза</a:t>
            </a:r>
            <a:r>
              <a:rPr lang="ru-RU" b="1" dirty="0" smtClean="0"/>
              <a:t>.</a:t>
            </a:r>
            <a:endParaRPr lang="ru-RU" b="1" dirty="0"/>
          </a:p>
          <a:p>
            <a:r>
              <a:rPr lang="ru-RU" b="1" dirty="0" err="1" smtClean="0"/>
              <a:t>Экзопептидазы</a:t>
            </a:r>
            <a:r>
              <a:rPr lang="ru-RU" b="1" dirty="0" smtClean="0"/>
              <a:t>: </a:t>
            </a:r>
            <a:r>
              <a:rPr lang="ru-RU" b="1" dirty="0" err="1" smtClean="0"/>
              <a:t>карбоксипептидазы</a:t>
            </a:r>
            <a:r>
              <a:rPr lang="ru-RU" b="1" dirty="0" smtClean="0"/>
              <a:t> А и В, </a:t>
            </a:r>
            <a:r>
              <a:rPr lang="ru-RU" b="1" dirty="0" err="1" smtClean="0"/>
              <a:t>аминопептидазы</a:t>
            </a:r>
            <a:r>
              <a:rPr lang="ru-RU" b="1" dirty="0" smtClean="0"/>
              <a:t>, </a:t>
            </a:r>
            <a:r>
              <a:rPr lang="ru-RU" b="1" dirty="0" err="1" smtClean="0"/>
              <a:t>дипептидазы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Синтез соляной кислоты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Схема синтеза соляной кислот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848872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соляной кислоты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hlinkClick r:id="rId2"/>
              </a:rPr>
              <a:t>денатурация</a:t>
            </a:r>
            <a:r>
              <a:rPr lang="ru-RU" dirty="0" smtClean="0"/>
              <a:t> </a:t>
            </a:r>
            <a:r>
              <a:rPr lang="ru-RU" dirty="0"/>
              <a:t>белков </a:t>
            </a:r>
            <a:r>
              <a:rPr lang="ru-RU" dirty="0" smtClean="0"/>
              <a:t>пищи</a:t>
            </a:r>
            <a:endParaRPr lang="ru-RU" dirty="0"/>
          </a:p>
          <a:p>
            <a:pPr lvl="0"/>
            <a:r>
              <a:rPr lang="ru-RU" dirty="0"/>
              <a:t>бактерицидное </a:t>
            </a:r>
            <a:r>
              <a:rPr lang="ru-RU" dirty="0" smtClean="0"/>
              <a:t>действие</a:t>
            </a:r>
            <a:endParaRPr lang="ru-RU" dirty="0"/>
          </a:p>
          <a:p>
            <a:pPr lvl="0"/>
            <a:r>
              <a:rPr lang="ru-RU" dirty="0" smtClean="0"/>
              <a:t>превращение </a:t>
            </a:r>
            <a:r>
              <a:rPr lang="ru-RU" dirty="0"/>
              <a:t>неактивного </a:t>
            </a:r>
            <a:r>
              <a:rPr lang="ru-RU" dirty="0" err="1"/>
              <a:t>пепсиногена</a:t>
            </a:r>
            <a:r>
              <a:rPr lang="ru-RU" dirty="0"/>
              <a:t> в активный </a:t>
            </a:r>
            <a:r>
              <a:rPr lang="ru-RU" dirty="0" smtClean="0"/>
              <a:t>пепсин</a:t>
            </a:r>
            <a:endParaRPr lang="ru-RU" dirty="0"/>
          </a:p>
          <a:p>
            <a:pPr lvl="0"/>
            <a:r>
              <a:rPr lang="ru-RU" dirty="0"/>
              <a:t>снижение </a:t>
            </a:r>
            <a:r>
              <a:rPr lang="ru-RU" dirty="0" err="1"/>
              <a:t>рН</a:t>
            </a:r>
            <a:r>
              <a:rPr lang="ru-RU" dirty="0"/>
              <a:t> желудочного содержимого до </a:t>
            </a:r>
            <a:r>
              <a:rPr lang="ru-RU" dirty="0" smtClean="0"/>
              <a:t>1,5-2,5</a:t>
            </a:r>
            <a:endParaRPr lang="ru-RU" dirty="0"/>
          </a:p>
          <a:p>
            <a:pPr lvl="0"/>
            <a:r>
              <a:rPr lang="ru-RU" dirty="0"/>
              <a:t>после перехода в 12-перстную кишку – стимуляция секреции кишечных гормонов и, следовательно, выделения панкреатического сока и желчи.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Гипоацидное</a:t>
            </a:r>
            <a:r>
              <a:rPr lang="ru-RU" b="1" dirty="0" smtClean="0"/>
              <a:t> состояние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снижение переваривания</a:t>
            </a:r>
            <a:r>
              <a:rPr lang="ru-RU" dirty="0"/>
              <a:t> белков как в желудке, так и в </a:t>
            </a:r>
            <a:r>
              <a:rPr lang="ru-RU" dirty="0" smtClean="0"/>
              <a:t>кишечнике</a:t>
            </a:r>
            <a:endParaRPr lang="ru-RU" dirty="0"/>
          </a:p>
          <a:p>
            <a:pPr lvl="0"/>
            <a:r>
              <a:rPr lang="ru-RU" dirty="0"/>
              <a:t>активация процессов брожения в </a:t>
            </a:r>
            <a:r>
              <a:rPr lang="ru-RU" dirty="0" smtClean="0"/>
              <a:t>желудке</a:t>
            </a:r>
            <a:endParaRPr lang="ru-RU" dirty="0"/>
          </a:p>
          <a:p>
            <a:pPr lvl="0"/>
            <a:r>
              <a:rPr lang="ru-RU" dirty="0"/>
              <a:t>активация процесса </a:t>
            </a:r>
            <a:r>
              <a:rPr lang="ru-RU" b="1" dirty="0">
                <a:hlinkClick r:id="rId2"/>
              </a:rPr>
              <a:t>гниения белков</a:t>
            </a:r>
            <a:r>
              <a:rPr lang="ru-RU" dirty="0"/>
              <a:t> в толстой кишке, бурление в кишечнике и </a:t>
            </a:r>
            <a:r>
              <a:rPr lang="ru-RU" dirty="0" smtClean="0"/>
              <a:t>метеоризм</a:t>
            </a:r>
            <a:endParaRPr lang="ru-RU" dirty="0"/>
          </a:p>
          <a:p>
            <a:pPr lvl="0"/>
            <a:r>
              <a:rPr lang="ru-RU" dirty="0" smtClean="0"/>
              <a:t>уменьшение </a:t>
            </a:r>
            <a:r>
              <a:rPr lang="ru-RU" dirty="0"/>
              <a:t>высвобождения от белков и возникновение дефицита минеральных веществ (</a:t>
            </a:r>
            <a:r>
              <a:rPr lang="ru-RU" b="1" dirty="0"/>
              <a:t>железо</a:t>
            </a:r>
            <a:r>
              <a:rPr lang="ru-RU" dirty="0"/>
              <a:t>, </a:t>
            </a:r>
            <a:r>
              <a:rPr lang="ru-RU" b="1" dirty="0"/>
              <a:t>медь</a:t>
            </a:r>
            <a:r>
              <a:rPr lang="ru-RU" dirty="0"/>
              <a:t>, </a:t>
            </a:r>
            <a:r>
              <a:rPr lang="ru-RU" b="1" dirty="0"/>
              <a:t>магний</a:t>
            </a:r>
            <a:r>
              <a:rPr lang="ru-RU" dirty="0"/>
              <a:t>, </a:t>
            </a:r>
            <a:r>
              <a:rPr lang="ru-RU" b="1" dirty="0"/>
              <a:t>цинк</a:t>
            </a:r>
            <a:r>
              <a:rPr lang="ru-RU" dirty="0"/>
              <a:t>,</a:t>
            </a:r>
            <a:r>
              <a:rPr lang="ru-RU" b="1" dirty="0"/>
              <a:t> йод</a:t>
            </a:r>
            <a:r>
              <a:rPr lang="ru-RU" dirty="0"/>
              <a:t> и </a:t>
            </a:r>
            <a:r>
              <a:rPr lang="ru-RU" dirty="0" err="1"/>
              <a:t>др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dirty="0"/>
              <a:t>снижение высвобождения и всасывания ряда витаминов – развитие </a:t>
            </a:r>
            <a:r>
              <a:rPr lang="ru-RU" b="1" dirty="0"/>
              <a:t>гиповитаминозов</a:t>
            </a:r>
            <a:r>
              <a:rPr lang="ru-RU" dirty="0"/>
              <a:t> (B1, B2, B6, B12, H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dirty="0"/>
              <a:t>снижение синтеза обкладочными клетками </a:t>
            </a:r>
            <a:r>
              <a:rPr lang="ru-RU" b="1" dirty="0"/>
              <a:t>внутреннего фактора </a:t>
            </a:r>
            <a:r>
              <a:rPr lang="ru-RU" b="1" dirty="0" err="1"/>
              <a:t>Касла</a:t>
            </a:r>
            <a:r>
              <a:rPr lang="ru-RU" dirty="0"/>
              <a:t> и снижение всасывания витамина </a:t>
            </a:r>
            <a:r>
              <a:rPr lang="ru-RU" b="1" dirty="0" smtClean="0"/>
              <a:t>B12</a:t>
            </a:r>
            <a:endParaRPr lang="ru-RU" dirty="0"/>
          </a:p>
          <a:p>
            <a:pPr lvl="0"/>
            <a:r>
              <a:rPr lang="ru-RU" dirty="0"/>
              <a:t>снижение секреции кишечных гормонов и, как следствие, </a:t>
            </a:r>
            <a:r>
              <a:rPr lang="ru-RU" b="1" dirty="0"/>
              <a:t>уменьшение</a:t>
            </a:r>
            <a:r>
              <a:rPr lang="ru-RU" dirty="0"/>
              <a:t> выделения </a:t>
            </a:r>
            <a:r>
              <a:rPr lang="ru-RU" b="1" dirty="0"/>
              <a:t>желчи</a:t>
            </a:r>
            <a:r>
              <a:rPr lang="ru-RU" dirty="0"/>
              <a:t> и </a:t>
            </a:r>
            <a:r>
              <a:rPr lang="ru-RU" b="1" dirty="0"/>
              <a:t>панкреатического </a:t>
            </a:r>
            <a:r>
              <a:rPr lang="ru-RU" b="1" dirty="0" smtClean="0"/>
              <a:t>сока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b="1" dirty="0" err="1"/>
              <a:t>Гиперацидное</a:t>
            </a:r>
            <a:r>
              <a:rPr lang="ru-RU" b="1" dirty="0"/>
              <a:t> состояние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воспаления </a:t>
            </a:r>
            <a:r>
              <a:rPr lang="ru-RU" dirty="0"/>
              <a:t>стенки </a:t>
            </a:r>
            <a:r>
              <a:rPr lang="ru-RU" dirty="0" smtClean="0"/>
              <a:t>желудка: эрозии,  язвенная </a:t>
            </a:r>
            <a:r>
              <a:rPr lang="ru-RU" dirty="0" err="1" smtClean="0"/>
              <a:t>болезниь</a:t>
            </a:r>
            <a:r>
              <a:rPr lang="ru-RU" dirty="0" smtClean="0"/>
              <a:t> </a:t>
            </a:r>
            <a:r>
              <a:rPr lang="ru-RU" dirty="0"/>
              <a:t>желудка и </a:t>
            </a:r>
            <a:r>
              <a:rPr lang="ru-RU" dirty="0" err="1"/>
              <a:t>двенадцатипеперстной</a:t>
            </a:r>
            <a:r>
              <a:rPr lang="ru-RU" dirty="0"/>
              <a:t> кишки.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Превращение </a:t>
            </a:r>
            <a:r>
              <a:rPr lang="ru-RU" dirty="0" err="1"/>
              <a:t>пепсиногена</a:t>
            </a:r>
            <a:r>
              <a:rPr lang="ru-RU" dirty="0"/>
              <a:t> в пепсин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Активация пепсин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30020"/>
            <a:ext cx="7128791" cy="466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3320</TotalTime>
  <Words>260</Words>
  <Application>Microsoft Office PowerPoint</Application>
  <PresentationFormat>Экран (4:3)</PresentationFormat>
  <Paragraphs>73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Обмен простых белков</vt:lpstr>
      <vt:lpstr>План:</vt:lpstr>
      <vt:lpstr>Слайд 3</vt:lpstr>
      <vt:lpstr>Слайд 4</vt:lpstr>
      <vt:lpstr>Синтез соляной кислоты</vt:lpstr>
      <vt:lpstr>Функции соляной кислоты </vt:lpstr>
      <vt:lpstr>Гипоацидное состояние </vt:lpstr>
      <vt:lpstr> Гиперацидное состояние</vt:lpstr>
      <vt:lpstr>Превращение пепсиногена в пепсин </vt:lpstr>
      <vt:lpstr>транспортные системы: </vt:lpstr>
      <vt:lpstr>Вторичный активный транспорт аминокислот через мембраны </vt:lpstr>
      <vt:lpstr>Слайд 12</vt:lpstr>
      <vt:lpstr>Слайд 13</vt:lpstr>
      <vt:lpstr>Слайд 14</vt:lpstr>
      <vt:lpstr>Слайд 15</vt:lpstr>
      <vt:lpstr> Возможные пути превращений аминокислот </vt:lpstr>
      <vt:lpstr> Пути катаболизма аминокислот  </vt:lpstr>
      <vt:lpstr>Общие пути превращения аминокислот</vt:lpstr>
      <vt:lpstr>Слайд 19</vt:lpstr>
      <vt:lpstr>Окислительное дезаминирование </vt:lpstr>
      <vt:lpstr>Слайд 21</vt:lpstr>
      <vt:lpstr>Декарбоксилирование гистидина  </vt:lpstr>
      <vt:lpstr>Трансаминирование аланина</vt:lpstr>
      <vt:lpstr>Слайд 24</vt:lpstr>
      <vt:lpstr>Метаболизм аминокислот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Обмен простых белков</dc:title>
  <dc:creator>123</dc:creator>
  <cp:lastModifiedBy>123</cp:lastModifiedBy>
  <cp:revision>11</cp:revision>
  <dcterms:created xsi:type="dcterms:W3CDTF">2019-03-25T07:55:51Z</dcterms:created>
  <dcterms:modified xsi:type="dcterms:W3CDTF">2020-03-18T09:52:44Z</dcterms:modified>
</cp:coreProperties>
</file>